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81" r:id="rId4"/>
    <p:sldId id="259" r:id="rId5"/>
    <p:sldId id="260" r:id="rId6"/>
    <p:sldId id="261" r:id="rId7"/>
    <p:sldId id="262" r:id="rId8"/>
    <p:sldId id="276" r:id="rId9"/>
    <p:sldId id="271" r:id="rId10"/>
    <p:sldId id="292" r:id="rId11"/>
    <p:sldId id="293" r:id="rId12"/>
    <p:sldId id="294" r:id="rId13"/>
    <p:sldId id="266" r:id="rId14"/>
    <p:sldId id="277" r:id="rId15"/>
    <p:sldId id="264" r:id="rId16"/>
    <p:sldId id="265" r:id="rId17"/>
    <p:sldId id="282" r:id="rId18"/>
    <p:sldId id="283" r:id="rId19"/>
    <p:sldId id="284" r:id="rId20"/>
    <p:sldId id="285" r:id="rId21"/>
    <p:sldId id="286" r:id="rId22"/>
    <p:sldId id="258" r:id="rId23"/>
    <p:sldId id="279" r:id="rId24"/>
    <p:sldId id="287" r:id="rId25"/>
    <p:sldId id="288" r:id="rId26"/>
    <p:sldId id="290" r:id="rId27"/>
    <p:sldId id="289" r:id="rId28"/>
    <p:sldId id="275" r:id="rId29"/>
    <p:sldId id="278" r:id="rId30"/>
    <p:sldId id="291" r:id="rId31"/>
    <p:sldId id="267" r:id="rId32"/>
    <p:sldId id="280" r:id="rId33"/>
  </p:sldIdLst>
  <p:sldSz cx="9144000" cy="6858000" type="screen4x3"/>
  <p:notesSz cx="6761163" cy="99425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23" autoAdjust="0"/>
    <p:restoredTop sz="94660"/>
  </p:normalViewPr>
  <p:slideViewPr>
    <p:cSldViewPr>
      <p:cViewPr varScale="1">
        <p:scale>
          <a:sx n="92" d="100"/>
          <a:sy n="92" d="100"/>
        </p:scale>
        <p:origin x="132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to\Documents\C&#226;mara%20Municipal%20de%20Altin&#243;polis-Relat&#243;rio%20de%20Atividades%202014.projetos2013.2014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Adiantamentos</a:t>
            </a:r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304467076121989"/>
          <c:y val="0.41035534862158779"/>
          <c:w val="0.20852046028702154"/>
          <c:h val="0.25778332905020335"/>
        </c:manualLayout>
      </c:layout>
      <c:overlay val="0"/>
      <c:txPr>
        <a:bodyPr/>
        <a:lstStyle/>
        <a:p>
          <a:pPr>
            <a:defRPr sz="1400" baseline="0">
              <a:latin typeface="Arial" pitchFamily="34" charset="0"/>
            </a:defRPr>
          </a:pPr>
          <a:endParaRPr lang="pt-BR"/>
        </a:p>
      </c:txPr>
    </c:legend>
    <c:plotVisOnly val="0"/>
    <c:dispBlanksAs val="zero"/>
    <c:showDLblsOverMax val="0"/>
  </c:chart>
  <c:spPr>
    <a:noFill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Adiantamentos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Plan1!$C$4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Plan1!$B$5:$B$8</c:f>
              <c:strCache>
                <c:ptCount val="4"/>
                <c:pt idx="0">
                  <c:v>Vereadores</c:v>
                </c:pt>
                <c:pt idx="1">
                  <c:v>Administração</c:v>
                </c:pt>
                <c:pt idx="2">
                  <c:v>Treinamento</c:v>
                </c:pt>
                <c:pt idx="3">
                  <c:v>Total</c:v>
                </c:pt>
              </c:strCache>
            </c:strRef>
          </c:cat>
          <c:val>
            <c:numRef>
              <c:f>Plan1!$C$5:$C$8</c:f>
              <c:numCache>
                <c:formatCode>_("R$"* #,##0.00_);_("R$"* \(#,##0.00\);_("R$"* "-"??_);_(@_)</c:formatCode>
                <c:ptCount val="4"/>
                <c:pt idx="0">
                  <c:v>682.85</c:v>
                </c:pt>
                <c:pt idx="1">
                  <c:v>307.51</c:v>
                </c:pt>
                <c:pt idx="2">
                  <c:v>1239.03</c:v>
                </c:pt>
                <c:pt idx="3">
                  <c:v>2229.39</c:v>
                </c:pt>
              </c:numCache>
            </c:numRef>
          </c:val>
        </c:ser>
        <c:ser>
          <c:idx val="1"/>
          <c:order val="1"/>
          <c:tx>
            <c:strRef>
              <c:f>Plan1!$D$4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Plan1!$B$5:$B$8</c:f>
              <c:strCache>
                <c:ptCount val="4"/>
                <c:pt idx="0">
                  <c:v>Vereadores</c:v>
                </c:pt>
                <c:pt idx="1">
                  <c:v>Administração</c:v>
                </c:pt>
                <c:pt idx="2">
                  <c:v>Treinamento</c:v>
                </c:pt>
                <c:pt idx="3">
                  <c:v>Total</c:v>
                </c:pt>
              </c:strCache>
            </c:strRef>
          </c:cat>
          <c:val>
            <c:numRef>
              <c:f>Plan1!$D$5:$D$8</c:f>
              <c:numCache>
                <c:formatCode>_("R$"* #,##0.00_);_("R$"* \(#,##0.00\);_("R$"* "-"??_);_(@_)</c:formatCode>
                <c:ptCount val="4"/>
                <c:pt idx="0">
                  <c:v>3478.57</c:v>
                </c:pt>
                <c:pt idx="1">
                  <c:v>588.65</c:v>
                </c:pt>
                <c:pt idx="2">
                  <c:v>771.65</c:v>
                </c:pt>
                <c:pt idx="3">
                  <c:v>4838.87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5342256"/>
        <c:axId val="315345000"/>
      </c:barChart>
      <c:catAx>
        <c:axId val="31534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5345000"/>
        <c:crosses val="autoZero"/>
        <c:auto val="1"/>
        <c:lblAlgn val="ctr"/>
        <c:lblOffset val="100"/>
        <c:noMultiLvlLbl val="0"/>
      </c:catAx>
      <c:valAx>
        <c:axId val="315345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R$&quot;* #,##0.00_);_(&quot;R$&quot;* \(#,##0.00\);_(&quot;R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5342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9837" cy="497125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29762" y="1"/>
            <a:ext cx="2929837" cy="497125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r">
              <a:defRPr sz="1200"/>
            </a:lvl1pPr>
          </a:lstStyle>
          <a:p>
            <a:fld id="{757FF165-2E57-46E8-BD9F-30DB18D4D3B1}" type="datetimeFigureOut">
              <a:rPr lang="pt-BR" smtClean="0"/>
              <a:pPr/>
              <a:t>01/12/2015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3663"/>
            <a:ext cx="2929837" cy="497125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29762" y="9443663"/>
            <a:ext cx="2929837" cy="497125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r">
              <a:defRPr sz="1200"/>
            </a:lvl1pPr>
          </a:lstStyle>
          <a:p>
            <a:fld id="{3C8D697D-D27D-48E6-8A07-946E9D28203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5981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9140" cy="499192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30413" y="1"/>
            <a:ext cx="2929140" cy="499192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r">
              <a:defRPr sz="1200"/>
            </a:lvl1pPr>
          </a:lstStyle>
          <a:p>
            <a:fld id="{A11D034D-2DCE-4EAC-829F-3A4192794B00}" type="datetimeFigureOut">
              <a:rPr lang="pt-BR" smtClean="0"/>
              <a:pPr/>
              <a:t>01/12/2015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25" tIns="46013" rIns="92025" bIns="46013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5956" y="4785252"/>
            <a:ext cx="5409252" cy="3914050"/>
          </a:xfrm>
          <a:prstGeom prst="rect">
            <a:avLst/>
          </a:prstGeom>
        </p:spPr>
        <p:txBody>
          <a:bodyPr vert="horz" lIns="92025" tIns="46013" rIns="92025" bIns="46013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3321"/>
            <a:ext cx="2929140" cy="499192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30413" y="9443321"/>
            <a:ext cx="2929140" cy="499192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r">
              <a:defRPr sz="1200"/>
            </a:lvl1pPr>
          </a:lstStyle>
          <a:p>
            <a:fld id="{21CDE84B-8719-420C-BB25-0E4E698EAA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089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DE84B-8719-420C-BB25-0E4E698EAA48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6012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DE84B-8719-420C-BB25-0E4E698EAA48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5970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DE84B-8719-420C-BB25-0E4E698EAA48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722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DE84B-8719-420C-BB25-0E4E698EAA48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7539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DE84B-8719-420C-BB25-0E4E698EAA48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5333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2F72-F361-46A1-9824-7D227A680518}" type="datetimeFigureOut">
              <a:rPr lang="pt-BR" smtClean="0"/>
              <a:pPr/>
              <a:t>01/12/2015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5FE7631-BA2C-4F73-819A-1D0791DD5BB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2F72-F361-46A1-9824-7D227A680518}" type="datetimeFigureOut">
              <a:rPr lang="pt-BR" smtClean="0"/>
              <a:pPr/>
              <a:t>01/12/2015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7631-BA2C-4F73-819A-1D0791DD5BB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2F72-F361-46A1-9824-7D227A680518}" type="datetimeFigureOut">
              <a:rPr lang="pt-BR" smtClean="0"/>
              <a:pPr/>
              <a:t>01/12/2015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7631-BA2C-4F73-819A-1D0791DD5BB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2F72-F361-46A1-9824-7D227A680518}" type="datetimeFigureOut">
              <a:rPr lang="pt-BR" smtClean="0"/>
              <a:pPr/>
              <a:t>01/12/2015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7631-BA2C-4F73-819A-1D0791DD5BB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2F72-F361-46A1-9824-7D227A680518}" type="datetimeFigureOut">
              <a:rPr lang="pt-BR" smtClean="0"/>
              <a:pPr/>
              <a:t>01/12/2015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5FE7631-BA2C-4F73-819A-1D0791DD5BB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2F72-F361-46A1-9824-7D227A680518}" type="datetimeFigureOut">
              <a:rPr lang="pt-BR" smtClean="0"/>
              <a:pPr/>
              <a:t>01/12/2015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7631-BA2C-4F73-819A-1D0791DD5BB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2F72-F361-46A1-9824-7D227A680518}" type="datetimeFigureOut">
              <a:rPr lang="pt-BR" smtClean="0"/>
              <a:pPr/>
              <a:t>01/12/2015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7631-BA2C-4F73-819A-1D0791DD5BB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2F72-F361-46A1-9824-7D227A680518}" type="datetimeFigureOut">
              <a:rPr lang="pt-BR" smtClean="0"/>
              <a:pPr/>
              <a:t>01/12/2015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7631-BA2C-4F73-819A-1D0791DD5BB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2F72-F361-46A1-9824-7D227A680518}" type="datetimeFigureOut">
              <a:rPr lang="pt-BR" smtClean="0"/>
              <a:pPr/>
              <a:t>01/12/2015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7631-BA2C-4F73-819A-1D0791DD5BB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2F72-F361-46A1-9824-7D227A680518}" type="datetimeFigureOut">
              <a:rPr lang="pt-BR" smtClean="0"/>
              <a:pPr/>
              <a:t>01/12/2015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7631-BA2C-4F73-819A-1D0791DD5BB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2F72-F361-46A1-9824-7D227A680518}" type="datetimeFigureOut">
              <a:rPr lang="pt-BR" smtClean="0"/>
              <a:pPr/>
              <a:t>01/12/2015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5FE7631-BA2C-4F73-819A-1D0791DD5BB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D152F72-F361-46A1-9824-7D227A680518}" type="datetimeFigureOut">
              <a:rPr lang="pt-BR" smtClean="0"/>
              <a:pPr/>
              <a:t>01/12/2015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5FE7631-BA2C-4F73-819A-1D0791DD5BB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www.camaradealtinopolis.sp.gov.br/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amaradealtinopolis@yahoo.com.br" TargetMode="External"/><Relationship Id="rId4" Type="http://schemas.openxmlformats.org/officeDocument/2006/relationships/hyperlink" Target="http://www.camaradealtinopolis.sp.gov.br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sz="7200" b="1" smtClean="0">
                <a:latin typeface="Calibri" pitchFamily="34" charset="0"/>
              </a:rPr>
              <a:t>2015</a:t>
            </a:r>
          </a:p>
          <a:p>
            <a:r>
              <a:rPr lang="pt-BR" sz="7200" b="1" smtClean="0">
                <a:latin typeface="Calibri" pitchFamily="34" charset="0"/>
              </a:rPr>
              <a:t>Relatório de Atividades</a:t>
            </a:r>
            <a:endParaRPr lang="pt-BR" sz="7200" b="1" dirty="0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mtClean="0"/>
              <a:t>Câmara Municipal de Altinópolis</a:t>
            </a:r>
            <a:endParaRPr lang="pt-BR" dirty="0"/>
          </a:p>
        </p:txBody>
      </p:sp>
      <p:pic>
        <p:nvPicPr>
          <p:cNvPr id="1026" name="Picture 2" descr="C:\Users\User\Documents\BRASÃO . ROTEIRO  DE POSSE SUP\brasa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4572008"/>
            <a:ext cx="2381250" cy="176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907704" y="404664"/>
            <a:ext cx="6552728" cy="1012974"/>
          </a:xfrm>
        </p:spPr>
        <p:txBody>
          <a:bodyPr/>
          <a:lstStyle/>
          <a:p>
            <a:r>
              <a:rPr lang="pt-BR" dirty="0" smtClean="0"/>
              <a:t>Demonstrativo Financeiro</a:t>
            </a:r>
            <a:endParaRPr lang="pt-BR" dirty="0"/>
          </a:p>
        </p:txBody>
      </p:sp>
      <p:pic>
        <p:nvPicPr>
          <p:cNvPr id="9" name="Espaço Reservado para Conteúdo 8" descr="BRASÃO-ROTEIRO  DE POSSE SUP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79512" y="260648"/>
            <a:ext cx="1440160" cy="1440160"/>
          </a:xfrm>
        </p:spPr>
      </p:pic>
      <p:sp>
        <p:nvSpPr>
          <p:cNvPr id="10" name="CaixaDeTexto 9"/>
          <p:cNvSpPr txBox="1"/>
          <p:nvPr/>
        </p:nvSpPr>
        <p:spPr>
          <a:xfrm>
            <a:off x="323528" y="220486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>
              <a:solidFill>
                <a:prstClr val="black"/>
              </a:solidFill>
            </a:endParaRPr>
          </a:p>
          <a:p>
            <a:pPr algn="ctr"/>
            <a:endParaRPr lang="pt-BR" dirty="0">
              <a:solidFill>
                <a:prstClr val="black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1043608" y="2061972"/>
          <a:ext cx="6840760" cy="2967005"/>
        </p:xfrm>
        <a:graphic>
          <a:graphicData uri="http://schemas.openxmlformats.org/drawingml/2006/table">
            <a:tbl>
              <a:tblPr/>
              <a:tblGrid>
                <a:gridCol w="1801847"/>
                <a:gridCol w="1244087"/>
                <a:gridCol w="1240939"/>
                <a:gridCol w="1240939"/>
                <a:gridCol w="1312948"/>
              </a:tblGrid>
              <a:tr h="642562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R$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R$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R$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R$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562">
                <a:tc>
                  <a:txBody>
                    <a:bodyPr/>
                    <a:lstStyle/>
                    <a:p>
                      <a:pPr algn="l"/>
                      <a:r>
                        <a:rPr lang="pt-BR" sz="1200" b="1" dirty="0" smtClean="0">
                          <a:latin typeface="Arial" pitchFamily="34" charset="0"/>
                          <a:cs typeface="Arial" pitchFamily="34" charset="0"/>
                        </a:rPr>
                        <a:t>RECEITA</a:t>
                      </a:r>
                      <a:endParaRPr lang="pt-BR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1.392.000,00</a:t>
                      </a:r>
                      <a:endParaRPr lang="pt-BR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1.500.000,00</a:t>
                      </a:r>
                      <a:endParaRPr lang="pt-BR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1.356.000,00</a:t>
                      </a:r>
                      <a:endParaRPr lang="pt-BR" sz="14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1.400.000,00</a:t>
                      </a:r>
                      <a:endParaRPr lang="pt-BR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65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DESPESA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1.113.274,00</a:t>
                      </a:r>
                      <a:endParaRPr lang="pt-BR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1.129.999,82</a:t>
                      </a:r>
                      <a:endParaRPr lang="pt-BR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1.092.919,90 (até 30/11/15)</a:t>
                      </a:r>
                      <a:endParaRPr lang="pt-BR" sz="14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-------------</a:t>
                      </a:r>
                      <a:endParaRPr lang="pt-BR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9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DEVOLUÇÃO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278.726,00</a:t>
                      </a:r>
                      <a:endParaRPr lang="pt-BR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370.000,18</a:t>
                      </a:r>
                      <a:endParaRPr lang="pt-BR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140.000,00 (estimado)</a:t>
                      </a:r>
                      <a:endParaRPr lang="pt-BR" sz="14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-------------</a:t>
                      </a:r>
                      <a:endParaRPr lang="pt-BR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647564" y="543107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prstClr val="black"/>
                </a:solidFill>
                <a:latin typeface="Calibri" panose="020F0502020204030204" pitchFamily="34" charset="0"/>
              </a:rPr>
              <a:t>Princípios: Planejamento, Economicidade e Eficiência</a:t>
            </a:r>
            <a:endParaRPr lang="pt-BR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97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907704" y="404664"/>
            <a:ext cx="6552728" cy="1012974"/>
          </a:xfrm>
        </p:spPr>
        <p:txBody>
          <a:bodyPr/>
          <a:lstStyle/>
          <a:p>
            <a:r>
              <a:rPr lang="pt-BR" dirty="0" smtClean="0"/>
              <a:t>Demonstrativo Financeiro</a:t>
            </a:r>
            <a:endParaRPr lang="pt-BR" dirty="0"/>
          </a:p>
        </p:txBody>
      </p:sp>
      <p:pic>
        <p:nvPicPr>
          <p:cNvPr id="9" name="Espaço Reservado para Conteúdo 8" descr="BRASÃO-ROTEIRO  DE POSSE SUP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79512" y="260648"/>
            <a:ext cx="1440160" cy="1440160"/>
          </a:xfrm>
        </p:spPr>
      </p:pic>
      <p:sp>
        <p:nvSpPr>
          <p:cNvPr id="10" name="CaixaDeTexto 9"/>
          <p:cNvSpPr txBox="1"/>
          <p:nvPr/>
        </p:nvSpPr>
        <p:spPr>
          <a:xfrm>
            <a:off x="323528" y="220486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>
              <a:solidFill>
                <a:prstClr val="black"/>
              </a:solidFill>
            </a:endParaRPr>
          </a:p>
          <a:p>
            <a:pPr algn="ctr"/>
            <a:endParaRPr lang="pt-BR" dirty="0">
              <a:solidFill>
                <a:prstClr val="black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1979712" y="1556792"/>
          <a:ext cx="6120680" cy="4392489"/>
        </p:xfrm>
        <a:graphic>
          <a:graphicData uri="http://schemas.openxmlformats.org/drawingml/2006/table">
            <a:tbl>
              <a:tblPr/>
              <a:tblGrid>
                <a:gridCol w="3624484"/>
                <a:gridCol w="2496196"/>
              </a:tblGrid>
              <a:tr h="1137367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Arial" pitchFamily="34" charset="0"/>
                          <a:cs typeface="Arial" pitchFamily="34" charset="0"/>
                        </a:rPr>
                        <a:t>DESPESA C/ PESSOAL</a:t>
                      </a:r>
                    </a:p>
                    <a:p>
                      <a:pPr algn="ctr"/>
                      <a:r>
                        <a:rPr lang="pt-BR" sz="2000" b="1" dirty="0" smtClean="0">
                          <a:latin typeface="Arial" pitchFamily="34" charset="0"/>
                          <a:cs typeface="Arial" pitchFamily="34" charset="0"/>
                        </a:rPr>
                        <a:t>(%)</a:t>
                      </a:r>
                      <a:endParaRPr lang="pt-B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2015</a:t>
                      </a:r>
                      <a:endParaRPr lang="pt-BR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75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PERCENTUAL (%)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Até 2º quadrimestre 2015</a:t>
                      </a:r>
                      <a:endParaRPr lang="pt-BR" sz="20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2,03%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75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LIMITE</a:t>
                      </a:r>
                      <a:r>
                        <a:rPr lang="pt-BR" sz="2000" b="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LEGAL (LRF) (%)</a:t>
                      </a:r>
                      <a:endParaRPr lang="pt-BR" sz="20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6%</a:t>
                      </a:r>
                      <a:endParaRPr lang="pt-BR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76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907704" y="404664"/>
            <a:ext cx="6552728" cy="1012974"/>
          </a:xfrm>
        </p:spPr>
        <p:txBody>
          <a:bodyPr/>
          <a:lstStyle/>
          <a:p>
            <a:r>
              <a:rPr lang="pt-BR" dirty="0" smtClean="0"/>
              <a:t>Demonstrativo Financeiro</a:t>
            </a:r>
            <a:endParaRPr lang="pt-BR" dirty="0"/>
          </a:p>
        </p:txBody>
      </p:sp>
      <p:pic>
        <p:nvPicPr>
          <p:cNvPr id="9" name="Espaço Reservado para Conteúdo 8" descr="BRASÃO-ROTEIRO  DE POSSE SUP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79512" y="260648"/>
            <a:ext cx="1440160" cy="1440160"/>
          </a:xfrm>
        </p:spPr>
      </p:pic>
      <p:sp>
        <p:nvSpPr>
          <p:cNvPr id="10" name="CaixaDeTexto 9"/>
          <p:cNvSpPr txBox="1"/>
          <p:nvPr/>
        </p:nvSpPr>
        <p:spPr>
          <a:xfrm>
            <a:off x="323528" y="220486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>
              <a:solidFill>
                <a:prstClr val="black"/>
              </a:solidFill>
            </a:endParaRPr>
          </a:p>
          <a:p>
            <a:pPr algn="ctr"/>
            <a:endParaRPr lang="pt-BR" dirty="0">
              <a:solidFill>
                <a:prstClr val="black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2483768" y="1844824"/>
          <a:ext cx="4548848" cy="1998590"/>
        </p:xfrm>
        <a:graphic>
          <a:graphicData uri="http://schemas.openxmlformats.org/drawingml/2006/table">
            <a:tbl>
              <a:tblPr firstRow="1">
                <a:tableStyleId>{284E427A-3D55-4303-BF80-6455036E1DE7}</a:tableStyleId>
              </a:tblPr>
              <a:tblGrid>
                <a:gridCol w="4548848"/>
              </a:tblGrid>
              <a:tr h="633535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Arial" pitchFamily="34" charset="0"/>
                          <a:cs typeface="Arial" pitchFamily="34" charset="0"/>
                        </a:rPr>
                        <a:t>APLICAÇÃO FINANCEIRA</a:t>
                      </a:r>
                    </a:p>
                    <a:p>
                      <a:pPr algn="ctr"/>
                      <a:r>
                        <a:rPr lang="pt-BR" sz="2400" b="1" dirty="0" smtClean="0">
                          <a:latin typeface="Arial" pitchFamily="34" charset="0"/>
                          <a:cs typeface="Arial" pitchFamily="34" charset="0"/>
                        </a:rPr>
                        <a:t>Em 30/11/2015</a:t>
                      </a:r>
                      <a:endParaRPr lang="pt-BR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3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RENDIMENTO</a:t>
                      </a:r>
                      <a:endParaRPr lang="pt-BR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33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R$</a:t>
                      </a:r>
                      <a:r>
                        <a:rPr lang="pt-BR" sz="18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pt-BR" sz="18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9.185,82</a:t>
                      </a:r>
                      <a:endParaRPr lang="pt-BR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83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395536" y="260648"/>
            <a:ext cx="8064896" cy="720080"/>
          </a:xfrm>
        </p:spPr>
        <p:txBody>
          <a:bodyPr anchor="t">
            <a:normAutofit/>
          </a:bodyPr>
          <a:lstStyle/>
          <a:p>
            <a:r>
              <a:rPr lang="pt-BR" sz="1800" dirty="0" smtClean="0"/>
              <a:t>PROGRAMA DE TREINAMENTO CONTINUADO E ATUALIZAÇÃO</a:t>
            </a:r>
            <a:endParaRPr lang="pt-BR" sz="18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51520" y="1700808"/>
            <a:ext cx="8424936" cy="193899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lvl="6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0" lvl="6"/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marL="0" lvl="6"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lvl="6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24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35255"/>
              </p:ext>
            </p:extLst>
          </p:nvPr>
        </p:nvGraphicFramePr>
        <p:xfrm>
          <a:off x="451506" y="670918"/>
          <a:ext cx="8235294" cy="606778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28392"/>
                <a:gridCol w="2114614"/>
                <a:gridCol w="2592288"/>
              </a:tblGrid>
              <a:tr h="307066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Curso 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Servidor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Objetivo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470956">
                <a:tc>
                  <a:txBody>
                    <a:bodyPr/>
                    <a:lstStyle/>
                    <a:p>
                      <a:r>
                        <a:rPr kumimoji="0" lang="pt-BR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Encontro Regional Detran-SP/Prefeituras –(Ribeirão Preto)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Roberto (Diretor</a:t>
                      </a:r>
                      <a:r>
                        <a:rPr lang="pt-BR" sz="1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400" b="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Adm</a:t>
                      </a:r>
                      <a:r>
                        <a:rPr lang="pt-BR" sz="1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)</a:t>
                      </a:r>
                      <a:endParaRPr lang="pt-BR" sz="14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  <a:p>
                      <a:endParaRPr lang="pt-BR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Representar a Câmara Municipal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470956">
                <a:tc>
                  <a:txBody>
                    <a:bodyPr/>
                    <a:lstStyle/>
                    <a:p>
                      <a:r>
                        <a:rPr kumimoji="0" lang="pt-BR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Esclarecimentos e orientações sobre a adequação das atividades do Poder Legislativo às atuais diretrizes do TCE-SP</a:t>
                      </a:r>
                      <a:r>
                        <a:rPr kumimoji="0" lang="pt-BR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(Ribeirão Preto)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Roberto (Diretor </a:t>
                      </a:r>
                      <a:r>
                        <a:rPr kumimoji="0" lang="pt-BR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Adm</a:t>
                      </a:r>
                      <a:r>
                        <a:rPr kumimoji="0" lang="pt-BR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Aline (Contadora),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Carlão</a:t>
                      </a:r>
                      <a:r>
                        <a:rPr kumimoji="0" lang="pt-BR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pt-BR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Presidente)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Obter conhecimentos sobre as atualizações</a:t>
                      </a:r>
                      <a:r>
                        <a:rPr lang="pt-BR" sz="1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das normativas e sistemáticas do TCE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470956">
                <a:tc>
                  <a:txBody>
                    <a:bodyPr/>
                    <a:lstStyle/>
                    <a:p>
                      <a:r>
                        <a:rPr kumimoji="0" lang="pt-BR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Apresentação da Fase IV – AUDESP, Módulo Licitações e Contratos (Araraquara)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Roberto (Diretor </a:t>
                      </a:r>
                      <a:r>
                        <a:rPr kumimoji="0" lang="pt-BR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Adm</a:t>
                      </a:r>
                      <a:r>
                        <a:rPr kumimoji="0" lang="pt-BR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Aline (Contadora)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Conhecimentos técnicos na área de Licitações e Contratos e Sistema </a:t>
                      </a:r>
                      <a:r>
                        <a:rPr lang="pt-BR" sz="1400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Audesp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64878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PPA, LDO e LOA; Nova Contabilidade Pública</a:t>
                      </a:r>
                      <a:r>
                        <a:rPr lang="pt-BR" sz="1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e Controle Interno</a:t>
                      </a:r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(São José do Rio Preto)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Roberto (Diretor </a:t>
                      </a:r>
                      <a:r>
                        <a:rPr lang="pt-BR" sz="1400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Adm</a:t>
                      </a:r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Aline (Contadora)</a:t>
                      </a:r>
                    </a:p>
                    <a:p>
                      <a:endParaRPr lang="pt-BR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Conhecimentos</a:t>
                      </a:r>
                      <a:r>
                        <a:rPr lang="pt-BR" sz="1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sobre as novas tendências das peças de planejamento público (PPA, LDO e LOA) e da Nova </a:t>
                      </a:r>
                      <a:r>
                        <a:rPr lang="pt-BR" sz="1400" b="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Cont</a:t>
                      </a:r>
                      <a:r>
                        <a:rPr lang="pt-BR" sz="1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/</a:t>
                      </a:r>
                      <a:r>
                        <a:rPr lang="pt-BR" sz="1400" b="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Púb</a:t>
                      </a:r>
                      <a:r>
                        <a:rPr lang="pt-BR" sz="1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. E Controle Interno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648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Encontro Paulista sobre Gestão Documental e Acesso à Informação – A Regulamentação da Lei de Acesso a Informação nos Municípios – (Bauru/SP).</a:t>
                      </a:r>
                    </a:p>
                    <a:p>
                      <a:endParaRPr lang="pt-BR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Roberto (Diretor </a:t>
                      </a:r>
                      <a:r>
                        <a:rPr lang="pt-BR" sz="1400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Adm</a:t>
                      </a:r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)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Conhecimentos</a:t>
                      </a:r>
                      <a:r>
                        <a:rPr lang="pt-BR" sz="1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e informações sobre a Lei de Acesso às Informações e SIC – Serviço de Informação ao Cidadão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858801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Ciclo</a:t>
                      </a:r>
                      <a:r>
                        <a:rPr lang="pt-BR" sz="1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de Debates dos Agentes Políticos TCE-SP (Sta. Cruz da Esperança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Roberto (Diretor </a:t>
                      </a:r>
                      <a:r>
                        <a:rPr kumimoji="0" lang="pt-BR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Adm</a:t>
                      </a:r>
                      <a:r>
                        <a:rPr kumimoji="0" lang="pt-BR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Aline (Contadora),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Graziela (Ass. Jurídica)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Carlão</a:t>
                      </a:r>
                      <a:r>
                        <a:rPr kumimoji="0" lang="pt-BR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pt-BR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Presidente)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Conhecimentos</a:t>
                      </a:r>
                      <a:r>
                        <a:rPr lang="pt-BR" sz="1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sobre as situações dos municípios perante às exigências do TCE.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39006">
                <a:tc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4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691680" y="-128811"/>
            <a:ext cx="6624736" cy="115699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latin typeface="Calibri" panose="020F0502020204030204" pitchFamily="34" charset="0"/>
              </a:rPr>
              <a:t>Adiantamentos</a:t>
            </a:r>
            <a:endParaRPr lang="pt-BR" dirty="0">
              <a:latin typeface="Calibri" panose="020F0502020204030204" pitchFamily="34" charset="0"/>
            </a:endParaRPr>
          </a:p>
        </p:txBody>
      </p:sp>
      <p:pic>
        <p:nvPicPr>
          <p:cNvPr id="9" name="Espaço Reservado para Conteúdo 8" descr="BRASÃO-ROTEIRO  DE POSSE SUP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79512" y="260648"/>
            <a:ext cx="1440160" cy="1440160"/>
          </a:xfrm>
        </p:spPr>
      </p:pic>
      <p:sp>
        <p:nvSpPr>
          <p:cNvPr id="10" name="CaixaDeTexto 9"/>
          <p:cNvSpPr txBox="1"/>
          <p:nvPr/>
        </p:nvSpPr>
        <p:spPr>
          <a:xfrm>
            <a:off x="251520" y="1700808"/>
            <a:ext cx="8424936" cy="193899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lvl="6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0" lvl="6"/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marL="0" lvl="6"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lvl="6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2400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1691680" y="3429000"/>
          <a:ext cx="6624736" cy="303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2290"/>
              </p:ext>
            </p:extLst>
          </p:nvPr>
        </p:nvGraphicFramePr>
        <p:xfrm>
          <a:off x="1835696" y="1147996"/>
          <a:ext cx="6624736" cy="1849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5296"/>
                <a:gridCol w="2223066"/>
                <a:gridCol w="2156374"/>
              </a:tblGrid>
              <a:tr h="29009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Calibri" panose="020F0502020204030204" pitchFamily="34" charset="0"/>
                        </a:rPr>
                        <a:t>Adiantamentos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1193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dirty="0"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193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Vereadores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Calibri" panose="020F0502020204030204" pitchFamily="34" charset="0"/>
                        </a:rPr>
                        <a:t> R$      682,85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Calibri" panose="020F0502020204030204" pitchFamily="34" charset="0"/>
                        </a:rPr>
                        <a:t> R$  3.478,57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193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Administração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Calibri" panose="020F0502020204030204" pitchFamily="34" charset="0"/>
                        </a:rPr>
                        <a:t> R$      307,51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Calibri" panose="020F0502020204030204" pitchFamily="34" charset="0"/>
                        </a:rPr>
                        <a:t> R$     588,65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193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Treinamento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Calibri" panose="020F0502020204030204" pitchFamily="34" charset="0"/>
                        </a:rPr>
                        <a:t> R$   1.239,03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Calibri" panose="020F0502020204030204" pitchFamily="34" charset="0"/>
                        </a:rPr>
                        <a:t> R$     771,65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193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Calibri" panose="020F0502020204030204" pitchFamily="34" charset="0"/>
                        </a:rPr>
                        <a:t> R$   2.229,39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Calibri" panose="020F0502020204030204" pitchFamily="34" charset="0"/>
                        </a:rPr>
                        <a:t> R$  4.838,87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539399"/>
              </p:ext>
            </p:extLst>
          </p:nvPr>
        </p:nvGraphicFramePr>
        <p:xfrm>
          <a:off x="1187624" y="3284984"/>
          <a:ext cx="7344816" cy="3098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051720" y="192002"/>
            <a:ext cx="6912768" cy="1012974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PORTAL DA TRANSPARÊNCIA</a:t>
            </a:r>
            <a:endParaRPr lang="pt-BR" sz="2800" dirty="0"/>
          </a:p>
        </p:txBody>
      </p:sp>
      <p:pic>
        <p:nvPicPr>
          <p:cNvPr id="9" name="Espaço Reservado para Conteúdo 8" descr="BRASÃO-ROTEIRO  DE POSSE SUP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79512" y="260648"/>
            <a:ext cx="1440160" cy="1440160"/>
          </a:xfrm>
        </p:spPr>
      </p:pic>
      <p:pic>
        <p:nvPicPr>
          <p:cNvPr id="16386" name="Picture 2" descr="C:\Users\Roberto\Documents\Câmara Municipal de Altinópolis-Relatório de Atividades 2014.porta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720" y="1204976"/>
            <a:ext cx="6195049" cy="5398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907704" y="404664"/>
            <a:ext cx="6552728" cy="432048"/>
          </a:xfrm>
        </p:spPr>
        <p:txBody>
          <a:bodyPr>
            <a:normAutofit fontScale="90000"/>
          </a:bodyPr>
          <a:lstStyle/>
          <a:p>
            <a:r>
              <a:rPr lang="pt-BR" sz="2400" dirty="0" smtClean="0"/>
              <a:t>PORTAL DA TRANSPARÊNCIA</a:t>
            </a:r>
            <a:endParaRPr lang="pt-BR" sz="2400" dirty="0"/>
          </a:p>
        </p:txBody>
      </p:sp>
      <p:pic>
        <p:nvPicPr>
          <p:cNvPr id="9" name="Espaço Reservado para Conteúdo 8" descr="BRASÃO-ROTEIRO  DE POSSE SUP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79512" y="260648"/>
            <a:ext cx="1296144" cy="1296144"/>
          </a:xfrm>
        </p:spPr>
      </p:pic>
      <p:pic>
        <p:nvPicPr>
          <p:cNvPr id="17410" name="Picture 2" descr="C:\Users\Roberto\Documents\Câmara Municipal de Altinópolis-Relatório de Atividades 2014.portal.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672" y="836712"/>
            <a:ext cx="7200800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2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176464" cy="1440160"/>
          </a:xfrm>
        </p:spPr>
      </p:pic>
      <p:sp>
        <p:nvSpPr>
          <p:cNvPr id="4" name="CaixaDeTexto 3"/>
          <p:cNvSpPr txBox="1"/>
          <p:nvPr/>
        </p:nvSpPr>
        <p:spPr>
          <a:xfrm>
            <a:off x="4572000" y="214290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>
                <a:latin typeface="Calibri" pitchFamily="34" charset="0"/>
              </a:rPr>
              <a:t>R</a:t>
            </a:r>
            <a:r>
              <a:rPr lang="pt-BR" i="1" dirty="0" smtClean="0">
                <a:latin typeface="Calibri" pitchFamily="34" charset="0"/>
              </a:rPr>
              <a:t>egulamentado </a:t>
            </a:r>
            <a:r>
              <a:rPr lang="pt-BR" i="1" dirty="0">
                <a:latin typeface="Calibri" pitchFamily="34" charset="0"/>
              </a:rPr>
              <a:t>pela Lei Municipal nº </a:t>
            </a:r>
            <a:r>
              <a:rPr lang="pt-BR" i="1" dirty="0" smtClean="0">
                <a:latin typeface="Calibri" pitchFamily="34" charset="0"/>
              </a:rPr>
              <a:t>1.864</a:t>
            </a:r>
          </a:p>
          <a:p>
            <a:pPr algn="ctr"/>
            <a:endParaRPr lang="pt-BR" dirty="0">
              <a:latin typeface="Calibri" pitchFamily="34" charset="0"/>
            </a:endParaRPr>
          </a:p>
          <a:p>
            <a:pPr algn="ctr"/>
            <a:r>
              <a:rPr lang="pt-BR" dirty="0" smtClean="0">
                <a:latin typeface="Calibri" pitchFamily="34" charset="0"/>
              </a:rPr>
              <a:t>CANAIS: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1772816"/>
            <a:ext cx="86409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Portal </a:t>
            </a:r>
            <a:r>
              <a:rPr lang="pt-BR" dirty="0"/>
              <a:t>da </a:t>
            </a:r>
            <a:r>
              <a:rPr lang="pt-BR" dirty="0" smtClean="0"/>
              <a:t>Transparência (</a:t>
            </a:r>
            <a:r>
              <a:rPr lang="pt-BR" dirty="0" smtClean="0">
                <a:hlinkClick r:id="rId5"/>
              </a:rPr>
              <a:t>www.camaradealtinopolis.sp.gov.br</a:t>
            </a:r>
            <a:r>
              <a:rPr lang="pt-BR" dirty="0" smtClean="0"/>
              <a:t>)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algn="r"/>
            <a:r>
              <a:rPr lang="pt-BR" dirty="0" smtClean="0"/>
              <a:t>Lei de </a:t>
            </a:r>
            <a:r>
              <a:rPr lang="pt-BR" dirty="0"/>
              <a:t>Acesso à </a:t>
            </a:r>
            <a:r>
              <a:rPr lang="pt-BR" dirty="0" smtClean="0"/>
              <a:t>Informação (formulário)</a:t>
            </a:r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r>
              <a:rPr lang="pt-BR" dirty="0" smtClean="0"/>
              <a:t>                 Rede Social (</a:t>
            </a:r>
            <a:r>
              <a:rPr lang="pt-BR" dirty="0" err="1" smtClean="0"/>
              <a:t>Fecebook</a:t>
            </a:r>
            <a:r>
              <a:rPr lang="pt-BR" dirty="0" smtClean="0"/>
              <a:t>)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                                  Protocolo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algn="ctr"/>
            <a:r>
              <a:rPr lang="pt-BR" dirty="0" smtClean="0"/>
              <a:t>Leis </a:t>
            </a:r>
            <a:r>
              <a:rPr lang="pt-BR" dirty="0"/>
              <a:t>Digitalizadas e disponibilizadas no site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9" y="2204864"/>
            <a:ext cx="3082745" cy="71811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0" y="2786058"/>
            <a:ext cx="832988" cy="85901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35147"/>
            <a:ext cx="913408" cy="91340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817131"/>
            <a:ext cx="2636912" cy="98800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144896"/>
            <a:ext cx="1573020" cy="128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1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2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54" y="142852"/>
            <a:ext cx="1403443" cy="428628"/>
          </a:xfrm>
        </p:spPr>
      </p:pic>
      <p:sp>
        <p:nvSpPr>
          <p:cNvPr id="2" name="CaixaDeTexto 1"/>
          <p:cNvSpPr txBox="1"/>
          <p:nvPr/>
        </p:nvSpPr>
        <p:spPr>
          <a:xfrm>
            <a:off x="539552" y="213285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073760"/>
              </p:ext>
            </p:extLst>
          </p:nvPr>
        </p:nvGraphicFramePr>
        <p:xfrm>
          <a:off x="285720" y="714356"/>
          <a:ext cx="8640959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699"/>
                <a:gridCol w="1535331"/>
                <a:gridCol w="4788786"/>
                <a:gridCol w="12961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%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Canal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Assuntos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Resultado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70%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Internet</a:t>
                      </a:r>
                      <a:r>
                        <a:rPr lang="pt-BR" sz="1400" baseline="0" dirty="0" smtClean="0"/>
                        <a:t> (formulário ou e-mail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i="1" dirty="0" smtClean="0"/>
                        <a:t>Inscrições</a:t>
                      </a:r>
                      <a:r>
                        <a:rPr lang="pt-BR" sz="1400" i="1" baseline="0" dirty="0" smtClean="0"/>
                        <a:t> de terrenos; composição da Câmara</a:t>
                      </a:r>
                      <a:endParaRPr lang="pt-B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ATENDIDO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15%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Protocolo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i="1" dirty="0" smtClean="0"/>
                        <a:t>Julgamento das contas do Executivo;</a:t>
                      </a:r>
                      <a:r>
                        <a:rPr lang="pt-BR" sz="1400" i="1" baseline="0" dirty="0" smtClean="0"/>
                        <a:t> cópia de leis municipais</a:t>
                      </a:r>
                      <a:endParaRPr lang="pt-B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ATENDIDO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15%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Telefone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i="1" dirty="0" smtClean="0"/>
                        <a:t>Horários de Sessões, Pautas e Resultados; </a:t>
                      </a:r>
                      <a:endParaRPr lang="pt-B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ATENDIDO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-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Redes</a:t>
                      </a:r>
                      <a:r>
                        <a:rPr lang="pt-BR" sz="1400" baseline="0" dirty="0" smtClean="0"/>
                        <a:t> Sociais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i="1" dirty="0" smtClean="0"/>
                        <a:t>(comentários</a:t>
                      </a:r>
                      <a:r>
                        <a:rPr lang="pt-BR" sz="1400" i="1" baseline="0" dirty="0" smtClean="0"/>
                        <a:t> e aumento de +100% do índice de acessos )</a:t>
                      </a:r>
                      <a:endParaRPr lang="pt-B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4071942"/>
            <a:ext cx="7134225" cy="70790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42910" y="4857760"/>
            <a:ext cx="806489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>
                <a:latin typeface="Calibri" panose="020F0502020204030204" pitchFamily="34" charset="0"/>
              </a:rPr>
              <a:t>Franca, </a:t>
            </a:r>
            <a:r>
              <a:rPr lang="pt-BR" sz="2800" b="1" dirty="0" smtClean="0">
                <a:latin typeface="Calibri" panose="020F0502020204030204" pitchFamily="34" charset="0"/>
              </a:rPr>
              <a:t>Altinópolis</a:t>
            </a:r>
            <a:r>
              <a:rPr lang="pt-BR" dirty="0" smtClean="0">
                <a:latin typeface="Calibri" panose="020F0502020204030204" pitchFamily="34" charset="0"/>
              </a:rPr>
              <a:t> e </a:t>
            </a:r>
            <a:r>
              <a:rPr lang="pt-BR" dirty="0">
                <a:latin typeface="Calibri" panose="020F0502020204030204" pitchFamily="34" charset="0"/>
              </a:rPr>
              <a:t>Limeira são as </a:t>
            </a:r>
            <a:r>
              <a:rPr lang="pt-BR" dirty="0" smtClean="0">
                <a:latin typeface="Calibri" panose="020F0502020204030204" pitchFamily="34" charset="0"/>
              </a:rPr>
              <a:t>3 </a:t>
            </a:r>
            <a:r>
              <a:rPr lang="pt-BR" u="sng" dirty="0">
                <a:latin typeface="Calibri" panose="020F0502020204030204" pitchFamily="34" charset="0"/>
              </a:rPr>
              <a:t>únicas</a:t>
            </a:r>
            <a:r>
              <a:rPr lang="pt-BR" dirty="0">
                <a:latin typeface="Calibri" panose="020F0502020204030204" pitchFamily="34" charset="0"/>
              </a:rPr>
              <a:t> cidades paulistas (além da capital SP) </a:t>
            </a:r>
            <a:r>
              <a:rPr lang="pt-BR" b="1" u="sng" dirty="0">
                <a:latin typeface="Calibri" panose="020F0502020204030204" pitchFamily="34" charset="0"/>
              </a:rPr>
              <a:t>com nota </a:t>
            </a:r>
            <a:r>
              <a:rPr lang="pt-BR" b="1" u="sng" dirty="0" smtClean="0">
                <a:latin typeface="Calibri" panose="020F0502020204030204" pitchFamily="34" charset="0"/>
              </a:rPr>
              <a:t>10 em transparência pública</a:t>
            </a:r>
            <a:r>
              <a:rPr lang="pt-BR" dirty="0" smtClean="0">
                <a:latin typeface="Calibri" panose="020F050202020403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800" b="1" dirty="0">
                <a:latin typeface="Calibri" panose="020F0502020204030204" pitchFamily="34" charset="0"/>
              </a:rPr>
              <a:t>Altinópolis</a:t>
            </a:r>
            <a:r>
              <a:rPr lang="pt-BR" dirty="0">
                <a:latin typeface="Calibri" panose="020F0502020204030204" pitchFamily="34" charset="0"/>
              </a:rPr>
              <a:t> </a:t>
            </a:r>
            <a:r>
              <a:rPr lang="pt-BR" dirty="0" smtClean="0">
                <a:latin typeface="Calibri" panose="020F0502020204030204" pitchFamily="34" charset="0"/>
              </a:rPr>
              <a:t>teve </a:t>
            </a:r>
            <a:r>
              <a:rPr lang="pt-BR" u="sng" dirty="0">
                <a:latin typeface="Calibri" panose="020F0502020204030204" pitchFamily="34" charset="0"/>
              </a:rPr>
              <a:t>nota maior</a:t>
            </a:r>
            <a:r>
              <a:rPr lang="pt-BR" dirty="0">
                <a:latin typeface="Calibri" panose="020F0502020204030204" pitchFamily="34" charset="0"/>
              </a:rPr>
              <a:t> que Capitais de grande potencial econômico-político como Belo Horizonte (nota 8,75) e Rio de Janeiro (8,61)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57224" y="3286124"/>
            <a:ext cx="7500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95% de avaliação ótima (Ótimo, Bom ou Ruim)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190583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2132856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84784"/>
            <a:ext cx="3586088" cy="2934072"/>
          </a:xfrm>
        </p:spPr>
      </p:pic>
      <p:sp>
        <p:nvSpPr>
          <p:cNvPr id="6" name="Retângulo 5"/>
          <p:cNvSpPr/>
          <p:nvPr/>
        </p:nvSpPr>
        <p:spPr>
          <a:xfrm>
            <a:off x="2477983" y="4941168"/>
            <a:ext cx="4095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www.camaradealtinopolis.sp.gov.br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200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907704" y="404664"/>
            <a:ext cx="6552728" cy="1012974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Calibri" panose="020F0502020204030204" pitchFamily="34" charset="0"/>
              </a:rPr>
              <a:t>Mesa Diretora 2015</a:t>
            </a:r>
            <a:endParaRPr lang="pt-BR" dirty="0">
              <a:latin typeface="Calibri" panose="020F0502020204030204" pitchFamily="34" charset="0"/>
            </a:endParaRPr>
          </a:p>
        </p:txBody>
      </p:sp>
      <p:pic>
        <p:nvPicPr>
          <p:cNvPr id="9" name="Espaço Reservado para Conteúdo 8" descr="BRASÃO-ROTEIRO  DE POSSE SUP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79512" y="260648"/>
            <a:ext cx="1440160" cy="1440160"/>
          </a:xfrm>
        </p:spPr>
      </p:pic>
      <p:sp>
        <p:nvSpPr>
          <p:cNvPr id="10" name="CaixaDeTexto 9"/>
          <p:cNvSpPr txBox="1"/>
          <p:nvPr/>
        </p:nvSpPr>
        <p:spPr>
          <a:xfrm>
            <a:off x="323528" y="1700808"/>
            <a:ext cx="84969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>
              <a:latin typeface="Calibri" pitchFamily="34" charset="0"/>
              <a:cs typeface="Arial" pitchFamily="34" charset="0"/>
            </a:endParaRPr>
          </a:p>
          <a:p>
            <a:pPr algn="ctr"/>
            <a:r>
              <a:rPr lang="pt-BR" dirty="0" smtClean="0">
                <a:latin typeface="Calibri" pitchFamily="34" charset="0"/>
                <a:cs typeface="Arial" pitchFamily="34" charset="0"/>
              </a:rPr>
              <a:t>LUIZ CARLOS DA SILVA</a:t>
            </a:r>
          </a:p>
          <a:p>
            <a:pPr algn="ctr"/>
            <a:r>
              <a:rPr lang="pt-BR" dirty="0" smtClean="0">
                <a:latin typeface="Calibri" pitchFamily="34" charset="0"/>
                <a:cs typeface="Arial" pitchFamily="34" charset="0"/>
              </a:rPr>
              <a:t>Presidente</a:t>
            </a:r>
          </a:p>
          <a:p>
            <a:pPr algn="ctr"/>
            <a:endParaRPr lang="pt-BR" dirty="0" smtClean="0">
              <a:latin typeface="Calibri" pitchFamily="34" charset="0"/>
              <a:cs typeface="Arial" pitchFamily="34" charset="0"/>
            </a:endParaRPr>
          </a:p>
          <a:p>
            <a:pPr algn="ctr"/>
            <a:r>
              <a:rPr lang="pt-BR" dirty="0" smtClean="0">
                <a:latin typeface="Calibri" pitchFamily="34" charset="0"/>
                <a:cs typeface="Arial" pitchFamily="34" charset="0"/>
              </a:rPr>
              <a:t>RENATO THEODORO</a:t>
            </a:r>
          </a:p>
          <a:p>
            <a:pPr algn="ctr"/>
            <a:r>
              <a:rPr lang="pt-BR" dirty="0" smtClean="0">
                <a:latin typeface="Calibri" pitchFamily="34" charset="0"/>
                <a:cs typeface="Arial" pitchFamily="34" charset="0"/>
              </a:rPr>
              <a:t>Vice-Presidente</a:t>
            </a:r>
          </a:p>
          <a:p>
            <a:pPr algn="ctr"/>
            <a:endParaRPr lang="pt-BR" dirty="0">
              <a:latin typeface="Calibri" pitchFamily="34" charset="0"/>
              <a:cs typeface="Arial" pitchFamily="34" charset="0"/>
            </a:endParaRPr>
          </a:p>
          <a:p>
            <a:pPr algn="ctr"/>
            <a:r>
              <a:rPr lang="pt-BR" dirty="0" smtClean="0">
                <a:latin typeface="Calibri" pitchFamily="34" charset="0"/>
                <a:cs typeface="Arial" pitchFamily="34" charset="0"/>
              </a:rPr>
              <a:t>ANTÔNIO SÉRGIO DE CARVALHO</a:t>
            </a:r>
          </a:p>
          <a:p>
            <a:pPr algn="ctr"/>
            <a:r>
              <a:rPr lang="pt-BR" dirty="0" smtClean="0">
                <a:latin typeface="Calibri" pitchFamily="34" charset="0"/>
                <a:cs typeface="Arial" pitchFamily="34" charset="0"/>
              </a:rPr>
              <a:t>1º Secretário</a:t>
            </a:r>
          </a:p>
          <a:p>
            <a:pPr algn="ctr"/>
            <a:endParaRPr lang="pt-BR" dirty="0">
              <a:latin typeface="Calibri" pitchFamily="34" charset="0"/>
              <a:cs typeface="Arial" pitchFamily="34" charset="0"/>
            </a:endParaRPr>
          </a:p>
          <a:p>
            <a:pPr algn="ctr"/>
            <a:r>
              <a:rPr lang="pt-BR" dirty="0" smtClean="0">
                <a:latin typeface="Calibri" pitchFamily="34" charset="0"/>
                <a:cs typeface="Arial" pitchFamily="34" charset="0"/>
              </a:rPr>
              <a:t>MARCO AURÉLIO ANHEZINI</a:t>
            </a:r>
          </a:p>
          <a:p>
            <a:pPr algn="ctr"/>
            <a:r>
              <a:rPr lang="pt-BR" dirty="0" smtClean="0">
                <a:latin typeface="Calibri" pitchFamily="34" charset="0"/>
                <a:cs typeface="Arial" pitchFamily="34" charset="0"/>
              </a:rPr>
              <a:t>2º Secretário</a:t>
            </a:r>
          </a:p>
          <a:p>
            <a:pPr algn="ctr"/>
            <a:endParaRPr lang="pt-BR" dirty="0">
              <a:latin typeface="Calibri" pitchFamily="34" charset="0"/>
            </a:endParaRPr>
          </a:p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2132856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55576" y="476672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Faça sua busca por:</a:t>
            </a:r>
            <a:br>
              <a:rPr lang="pt-BR" sz="2000" dirty="0"/>
            </a:br>
            <a:r>
              <a:rPr lang="pt-BR" sz="2000" b="1" dirty="0"/>
              <a:t>Número, período ou assunto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1275" y="1184558"/>
            <a:ext cx="685804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3402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2132856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620688"/>
            <a:ext cx="521497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6644" y="6217752"/>
            <a:ext cx="26098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C:\Users\User\Downloads\pd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52120" y="4581129"/>
            <a:ext cx="1008112" cy="995486"/>
          </a:xfrm>
          <a:prstGeom prst="rect">
            <a:avLst/>
          </a:prstGeom>
          <a:noFill/>
        </p:spPr>
      </p:pic>
      <p:sp>
        <p:nvSpPr>
          <p:cNvPr id="10" name="Seta para a esquerda 9"/>
          <p:cNvSpPr/>
          <p:nvPr/>
        </p:nvSpPr>
        <p:spPr>
          <a:xfrm>
            <a:off x="5652120" y="5860562"/>
            <a:ext cx="1571604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6660232" y="5253449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faça download, salve em </a:t>
            </a:r>
            <a:r>
              <a:rPr lang="pt-BR" b="1" dirty="0" smtClean="0"/>
              <a:t>.</a:t>
            </a:r>
            <a:r>
              <a:rPr lang="pt-BR" b="1" i="1" dirty="0" err="1" smtClean="0"/>
              <a:t>pdf</a:t>
            </a:r>
            <a:r>
              <a:rPr lang="pt-BR" b="1" dirty="0" smtClean="0"/>
              <a:t> </a:t>
            </a:r>
            <a:r>
              <a:rPr lang="pt-BR" dirty="0" smtClean="0"/>
              <a:t>ou imprima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689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907704" y="404664"/>
            <a:ext cx="6552728" cy="1012974"/>
          </a:xfrm>
        </p:spPr>
        <p:txBody>
          <a:bodyPr/>
          <a:lstStyle/>
          <a:p>
            <a:r>
              <a:rPr lang="pt-BR" dirty="0" smtClean="0"/>
              <a:t>Audiências Públicas</a:t>
            </a:r>
            <a:endParaRPr lang="pt-BR" dirty="0"/>
          </a:p>
        </p:txBody>
      </p:sp>
      <p:pic>
        <p:nvPicPr>
          <p:cNvPr id="9" name="Espaço Reservado para Conteúdo 8" descr="BRASÃO-ROTEIRO  DE POSSE SUP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79512" y="260648"/>
            <a:ext cx="1440160" cy="1440160"/>
          </a:xfrm>
        </p:spPr>
      </p:pic>
      <p:sp>
        <p:nvSpPr>
          <p:cNvPr id="10" name="CaixaDeTexto 9"/>
          <p:cNvSpPr txBox="1"/>
          <p:nvPr/>
        </p:nvSpPr>
        <p:spPr>
          <a:xfrm>
            <a:off x="323528" y="220486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/>
          </a:p>
          <a:p>
            <a:pPr algn="ctr"/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11560" y="1916832"/>
            <a:ext cx="799288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Incentivo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à participação popular nas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Audiências Públicas,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em atendimento à Lei Complementar nº 131/2009 (Lei da Transparência).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Ampla divulgação: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Publicação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no site oficial (calendário anual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Publicação na imprensa escrita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E-mails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Rede Social (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Convites às autoridades constituídas (representantes da sociedade civil)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907704" y="404664"/>
            <a:ext cx="6552728" cy="1012974"/>
          </a:xfrm>
        </p:spPr>
        <p:txBody>
          <a:bodyPr/>
          <a:lstStyle/>
          <a:p>
            <a:r>
              <a:rPr lang="pt-BR" dirty="0" smtClean="0"/>
              <a:t>Audiências Públicas</a:t>
            </a:r>
            <a:endParaRPr lang="pt-BR" dirty="0"/>
          </a:p>
        </p:txBody>
      </p:sp>
      <p:pic>
        <p:nvPicPr>
          <p:cNvPr id="9" name="Espaço Reservado para Conteúdo 8" descr="BRASÃO-ROTEIRO  DE POSSE SUP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79512" y="260648"/>
            <a:ext cx="1440160" cy="1440160"/>
          </a:xfrm>
        </p:spPr>
      </p:pic>
      <p:sp>
        <p:nvSpPr>
          <p:cNvPr id="10" name="CaixaDeTexto 9"/>
          <p:cNvSpPr txBox="1"/>
          <p:nvPr/>
        </p:nvSpPr>
        <p:spPr>
          <a:xfrm>
            <a:off x="323528" y="220486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/>
          </a:p>
          <a:p>
            <a:pPr algn="ctr"/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296098"/>
              </p:ext>
            </p:extLst>
          </p:nvPr>
        </p:nvGraphicFramePr>
        <p:xfrm>
          <a:off x="971600" y="1700808"/>
          <a:ext cx="7200800" cy="436027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037195"/>
                <a:gridCol w="1012053"/>
                <a:gridCol w="3679679"/>
                <a:gridCol w="1471873"/>
              </a:tblGrid>
              <a:tr h="427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DATA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HORÁRIO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AUDIÊNCIA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QUADRIMESTRE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/>
                </a:tc>
              </a:tr>
              <a:tr h="427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34" charset="-128"/>
                          <a:cs typeface="Arial" pitchFamily="34" charset="0"/>
                        </a:rPr>
                        <a:t>24/02/2015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34" charset="-128"/>
                          <a:cs typeface="Arial" pitchFamily="34" charset="0"/>
                        </a:rPr>
                        <a:t>19h00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34" charset="-128"/>
                          <a:cs typeface="Arial" pitchFamily="34" charset="0"/>
                        </a:rPr>
                        <a:t>Avaliação do cumprimento das metas fiscais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34" charset="-128"/>
                          <a:cs typeface="Arial" pitchFamily="34" charset="0"/>
                        </a:rPr>
                        <a:t>3º </a:t>
                      </a:r>
                      <a:r>
                        <a:rPr lang="pt-BR" sz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34" charset="-128"/>
                          <a:cs typeface="Arial" pitchFamily="34" charset="0"/>
                        </a:rPr>
                        <a:t>quadr</a:t>
                      </a:r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34" charset="-128"/>
                          <a:cs typeface="Arial" pitchFamily="34" charset="0"/>
                        </a:rPr>
                        <a:t>/14 </a:t>
                      </a:r>
                      <a:endParaRPr lang="pt-BR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27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34" charset="-128"/>
                          <a:cs typeface="Arial" pitchFamily="34" charset="0"/>
                        </a:rPr>
                        <a:t>24/02/2015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34" charset="-128"/>
                          <a:cs typeface="Arial" pitchFamily="34" charset="0"/>
                        </a:rPr>
                        <a:t>19h30</a:t>
                      </a:r>
                      <a:endParaRPr lang="pt-BR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34" charset="-128"/>
                          <a:cs typeface="Arial" pitchFamily="34" charset="0"/>
                        </a:rPr>
                        <a:t>Relatório do Sistema Único de Saúde – SUS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34" charset="-128"/>
                          <a:cs typeface="Arial" pitchFamily="34" charset="0"/>
                        </a:rPr>
                        <a:t>3º </a:t>
                      </a:r>
                      <a:r>
                        <a:rPr lang="pt-BR" sz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34" charset="-128"/>
                          <a:cs typeface="Arial" pitchFamily="34" charset="0"/>
                        </a:rPr>
                        <a:t>quadr</a:t>
                      </a:r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34" charset="-128"/>
                          <a:cs typeface="Arial" pitchFamily="34" charset="0"/>
                        </a:rPr>
                        <a:t>/14 </a:t>
                      </a:r>
                      <a:endParaRPr lang="pt-BR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27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34" charset="-128"/>
                          <a:cs typeface="Arial" pitchFamily="34" charset="0"/>
                        </a:rPr>
                        <a:t>26/05/2015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34" charset="-128"/>
                          <a:cs typeface="Arial" pitchFamily="34" charset="0"/>
                        </a:rPr>
                        <a:t>19h00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34" charset="-128"/>
                          <a:cs typeface="Arial" pitchFamily="34" charset="0"/>
                        </a:rPr>
                        <a:t>Avaliação do cumprimento das metas fiscais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34" charset="-128"/>
                          <a:cs typeface="Arial" pitchFamily="34" charset="0"/>
                        </a:rPr>
                        <a:t>1º </a:t>
                      </a:r>
                      <a:r>
                        <a:rPr lang="pt-BR" sz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34" charset="-128"/>
                          <a:cs typeface="Arial" pitchFamily="34" charset="0"/>
                        </a:rPr>
                        <a:t>quadr</a:t>
                      </a:r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34" charset="-128"/>
                          <a:cs typeface="Arial" pitchFamily="34" charset="0"/>
                        </a:rPr>
                        <a:t>/15 </a:t>
                      </a:r>
                      <a:endParaRPr lang="pt-BR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27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34" charset="-128"/>
                          <a:cs typeface="Arial" pitchFamily="34" charset="0"/>
                        </a:rPr>
                        <a:t>26/05/2015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34" charset="-128"/>
                          <a:cs typeface="Arial" pitchFamily="34" charset="0"/>
                        </a:rPr>
                        <a:t>19h30</a:t>
                      </a:r>
                      <a:endParaRPr lang="pt-BR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34" charset="-128"/>
                          <a:cs typeface="Arial" pitchFamily="34" charset="0"/>
                        </a:rPr>
                        <a:t>Relatório do Sistema Único de Saúde – SUS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34" charset="-128"/>
                          <a:cs typeface="Arial" pitchFamily="34" charset="0"/>
                        </a:rPr>
                        <a:t>1º </a:t>
                      </a:r>
                      <a:r>
                        <a:rPr lang="pt-BR" sz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34" charset="-128"/>
                          <a:cs typeface="Arial" pitchFamily="34" charset="0"/>
                        </a:rPr>
                        <a:t>quadr</a:t>
                      </a:r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34" charset="-128"/>
                          <a:cs typeface="Arial" pitchFamily="34" charset="0"/>
                        </a:rPr>
                        <a:t>/15 </a:t>
                      </a:r>
                      <a:endParaRPr lang="pt-BR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669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34" charset="-128"/>
                          <a:cs typeface="Arial" pitchFamily="34" charset="0"/>
                        </a:rPr>
                        <a:t>09/06/2015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34" charset="-128"/>
                          <a:cs typeface="Arial" pitchFamily="34" charset="0"/>
                        </a:rPr>
                        <a:t>19h00</a:t>
                      </a:r>
                      <a:endParaRPr lang="pt-BR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34" charset="-128"/>
                          <a:cs typeface="Arial" pitchFamily="34" charset="0"/>
                        </a:rPr>
                        <a:t>Análise e Discussão da Lei</a:t>
                      </a:r>
                      <a:r>
                        <a:rPr lang="pt-BR" sz="12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34" charset="-128"/>
                          <a:cs typeface="Arial" pitchFamily="34" charset="0"/>
                        </a:rPr>
                        <a:t> de Diretrizes Orçamentárias LDO/2016</a:t>
                      </a:r>
                      <a:endParaRPr lang="pt-BR" sz="12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34" charset="-128"/>
                          <a:cs typeface="Arial" pitchFamily="34" charset="0"/>
                        </a:rPr>
                        <a:t>PL</a:t>
                      </a:r>
                      <a:r>
                        <a:rPr lang="pt-BR" sz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34" charset="-128"/>
                          <a:cs typeface="Arial" pitchFamily="34" charset="0"/>
                        </a:rPr>
                        <a:t> nº 18/2015</a:t>
                      </a:r>
                      <a:endParaRPr lang="pt-BR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27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34" charset="-128"/>
                          <a:cs typeface="Arial" pitchFamily="34" charset="0"/>
                        </a:rPr>
                        <a:t>22/09/2015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34" charset="-128"/>
                          <a:cs typeface="Arial" pitchFamily="34" charset="0"/>
                        </a:rPr>
                        <a:t>19h00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34" charset="-128"/>
                          <a:cs typeface="Arial" pitchFamily="34" charset="0"/>
                        </a:rPr>
                        <a:t>Avaliação do cumprimento das metas fiscais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34" charset="-128"/>
                          <a:cs typeface="Arial" pitchFamily="34" charset="0"/>
                        </a:rPr>
                        <a:t>2º </a:t>
                      </a:r>
                      <a:r>
                        <a:rPr lang="pt-BR" sz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34" charset="-128"/>
                          <a:cs typeface="Arial" pitchFamily="34" charset="0"/>
                        </a:rPr>
                        <a:t>quadr</a:t>
                      </a:r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34" charset="-128"/>
                          <a:cs typeface="Arial" pitchFamily="34" charset="0"/>
                        </a:rPr>
                        <a:t>/15 </a:t>
                      </a:r>
                      <a:endParaRPr lang="pt-BR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27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34" charset="-128"/>
                          <a:cs typeface="Arial" pitchFamily="34" charset="0"/>
                        </a:rPr>
                        <a:t>22/09/2015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34" charset="-128"/>
                          <a:cs typeface="Arial" pitchFamily="34" charset="0"/>
                        </a:rPr>
                        <a:t>19h30</a:t>
                      </a:r>
                      <a:endParaRPr lang="pt-BR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34" charset="-128"/>
                          <a:cs typeface="Arial" pitchFamily="34" charset="0"/>
                        </a:rPr>
                        <a:t>Relatório do Sistema Único de Saúde – SUS 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34" charset="-128"/>
                          <a:cs typeface="Arial" pitchFamily="34" charset="0"/>
                        </a:rPr>
                        <a:t>2º </a:t>
                      </a:r>
                      <a:r>
                        <a:rPr lang="pt-BR" sz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34" charset="-128"/>
                          <a:cs typeface="Arial" pitchFamily="34" charset="0"/>
                        </a:rPr>
                        <a:t>quadr</a:t>
                      </a:r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34" charset="-128"/>
                          <a:cs typeface="Arial" pitchFamily="34" charset="0"/>
                        </a:rPr>
                        <a:t>/15 </a:t>
                      </a:r>
                      <a:endParaRPr lang="pt-BR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696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34" charset="-128"/>
                          <a:cs typeface="Arial" pitchFamily="34" charset="0"/>
                        </a:rPr>
                        <a:t>24/11/2015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34" charset="-128"/>
                          <a:cs typeface="Arial" pitchFamily="34" charset="0"/>
                        </a:rPr>
                        <a:t>19h00</a:t>
                      </a:r>
                      <a:endParaRPr lang="pt-BR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34" charset="-128"/>
                          <a:cs typeface="Arial" pitchFamily="34" charset="0"/>
                        </a:rPr>
                        <a:t>Análise e Discussão da Lei</a:t>
                      </a:r>
                      <a:r>
                        <a:rPr lang="pt-BR" sz="12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34" charset="-128"/>
                          <a:cs typeface="Arial" pitchFamily="34" charset="0"/>
                        </a:rPr>
                        <a:t> Orçamentária Anual – LOA/2016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34" charset="-128"/>
                          <a:cs typeface="Arial" pitchFamily="34" charset="0"/>
                        </a:rPr>
                        <a:t>PL</a:t>
                      </a:r>
                      <a:r>
                        <a:rPr lang="pt-BR" sz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rial Unicode MS" pitchFamily="34" charset="-128"/>
                          <a:cs typeface="Arial" pitchFamily="34" charset="0"/>
                        </a:rPr>
                        <a:t> nº 25/2015</a:t>
                      </a:r>
                      <a:endParaRPr lang="pt-BR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323528" y="220486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/>
          </a:p>
          <a:p>
            <a:pPr algn="ctr"/>
            <a:endParaRPr lang="pt-BR" dirty="0"/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3459"/>
            <a:ext cx="8352928" cy="6065861"/>
          </a:xfrm>
        </p:spPr>
      </p:pic>
    </p:spTree>
    <p:extLst>
      <p:ext uri="{BB962C8B-B14F-4D97-AF65-F5344CB8AC3E}">
        <p14:creationId xmlns:p14="http://schemas.microsoft.com/office/powerpoint/2010/main" val="262019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323528" y="220486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/>
          </a:p>
          <a:p>
            <a:pPr algn="ctr"/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3370257" cy="2232248"/>
          </a:xfrm>
        </p:spPr>
      </p:pic>
      <p:sp>
        <p:nvSpPr>
          <p:cNvPr id="4" name="CaixaDeTexto 3"/>
          <p:cNvSpPr txBox="1"/>
          <p:nvPr/>
        </p:nvSpPr>
        <p:spPr>
          <a:xfrm>
            <a:off x="827584" y="332656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Evento: Destinação do IR</a:t>
            </a:r>
            <a:endParaRPr lang="pt-BR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1882"/>
            <a:ext cx="4642596" cy="307496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512" y="3394932"/>
            <a:ext cx="3146975" cy="29143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03684"/>
            <a:ext cx="2623260" cy="260158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871" y="3394932"/>
            <a:ext cx="2826667" cy="306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1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85728"/>
            <a:ext cx="7358114" cy="549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714348" y="6000768"/>
            <a:ext cx="72866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Calibri Light" pitchFamily="34" charset="0"/>
              </a:rPr>
              <a:t>Obra de arte: </a:t>
            </a:r>
            <a:r>
              <a:rPr lang="pt-BR" sz="2400" b="1" i="1" dirty="0" smtClean="0">
                <a:latin typeface="Calibri Light" pitchFamily="34" charset="0"/>
              </a:rPr>
              <a:t>Sr. JOSÉ CARLOS </a:t>
            </a:r>
            <a:r>
              <a:rPr lang="pt-BR" sz="2400" b="1" i="1" dirty="0" smtClean="0">
                <a:latin typeface="Calibri Light" pitchFamily="34" charset="0"/>
              </a:rPr>
              <a:t>TOLÓI</a:t>
            </a:r>
          </a:p>
          <a:p>
            <a:pPr algn="ctr"/>
            <a:r>
              <a:rPr lang="pt-BR" b="1" dirty="0" smtClean="0">
                <a:latin typeface="Calibri Light" pitchFamily="34" charset="0"/>
              </a:rPr>
              <a:t>Agradecimento especial: Maria Inês </a:t>
            </a:r>
            <a:r>
              <a:rPr lang="pt-BR" b="1" dirty="0" err="1" smtClean="0">
                <a:latin typeface="Calibri Light" pitchFamily="34" charset="0"/>
              </a:rPr>
              <a:t>Lelis</a:t>
            </a:r>
            <a:r>
              <a:rPr lang="pt-BR" b="1" dirty="0" smtClean="0">
                <a:latin typeface="Calibri Light" pitchFamily="34" charset="0"/>
              </a:rPr>
              <a:t> Marques</a:t>
            </a:r>
            <a:endParaRPr lang="pt-BR" b="1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714348" y="404664"/>
            <a:ext cx="7746084" cy="1012974"/>
          </a:xfrm>
        </p:spPr>
        <p:txBody>
          <a:bodyPr>
            <a:normAutofit fontScale="90000"/>
          </a:bodyPr>
          <a:lstStyle/>
          <a:p>
            <a:r>
              <a:rPr lang="pt-BR" sz="2800" dirty="0" smtClean="0">
                <a:solidFill>
                  <a:schemeClr val="tx1"/>
                </a:solidFill>
              </a:rPr>
              <a:t>Visita dos alunos da </a:t>
            </a:r>
            <a:r>
              <a:rPr lang="pt-BR" sz="2800" b="1" i="1" dirty="0" smtClean="0">
                <a:solidFill>
                  <a:schemeClr val="tx1"/>
                </a:solidFill>
              </a:rPr>
              <a:t>Escola </a:t>
            </a:r>
            <a:r>
              <a:rPr lang="pt-BR" sz="2800" b="1" i="1" dirty="0" err="1" smtClean="0">
                <a:solidFill>
                  <a:schemeClr val="tx1"/>
                </a:solidFill>
              </a:rPr>
              <a:t>Waldorf</a:t>
            </a:r>
            <a:r>
              <a:rPr lang="pt-BR" sz="2800" b="1" i="1" dirty="0" smtClean="0">
                <a:solidFill>
                  <a:schemeClr val="tx1"/>
                </a:solidFill>
              </a:rPr>
              <a:t> João Guimarães Rosa</a:t>
            </a:r>
            <a:r>
              <a:rPr lang="pt-BR" sz="2800" dirty="0" smtClean="0">
                <a:solidFill>
                  <a:schemeClr val="tx1"/>
                </a:solidFill>
              </a:rPr>
              <a:t>, de Ribeirão Preto (03/09/2015)</a:t>
            </a:r>
            <a:endParaRPr lang="pt-BR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ocuments\SITE DA CÂMARA\SIC Câmara - Facebook\alunos na cama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428736"/>
            <a:ext cx="5461006" cy="3357586"/>
          </a:xfrm>
          <a:prstGeom prst="rect">
            <a:avLst/>
          </a:prstGeom>
          <a:noFill/>
        </p:spPr>
      </p:pic>
      <p:pic>
        <p:nvPicPr>
          <p:cNvPr id="11" name="Picture 2" descr="C:\Users\User\Downloads\aluno cidadã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857760"/>
            <a:ext cx="2752036" cy="1590677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3500430" y="5000636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Projeto:</a:t>
            </a:r>
          </a:p>
          <a:p>
            <a:endParaRPr lang="pt-BR" b="1" i="1" dirty="0" smtClean="0">
              <a:latin typeface="Book Antiqua" pitchFamily="18" charset="0"/>
            </a:endParaRPr>
          </a:p>
          <a:p>
            <a:r>
              <a:rPr lang="pt-BR" sz="3600" b="1" i="1" dirty="0" smtClean="0">
                <a:latin typeface="Book Antiqua" pitchFamily="18" charset="0"/>
              </a:rPr>
              <a:t>Cidadania consciente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907704" y="404664"/>
            <a:ext cx="6552728" cy="1012974"/>
          </a:xfrm>
        </p:spPr>
        <p:txBody>
          <a:bodyPr/>
          <a:lstStyle/>
          <a:p>
            <a:r>
              <a:rPr lang="pt-BR" dirty="0" smtClean="0"/>
              <a:t>O futuro do Legislativo</a:t>
            </a:r>
            <a:endParaRPr lang="pt-BR" dirty="0"/>
          </a:p>
        </p:txBody>
      </p:sp>
      <p:pic>
        <p:nvPicPr>
          <p:cNvPr id="9" name="Espaço Reservado para Conteúdo 8" descr="BRASÃO-ROTEIRO  DE POSSE SUP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79512" y="260648"/>
            <a:ext cx="1440160" cy="1440160"/>
          </a:xfrm>
        </p:spPr>
      </p:pic>
      <p:sp>
        <p:nvSpPr>
          <p:cNvPr id="10" name="CaixaDeTexto 9"/>
          <p:cNvSpPr txBox="1"/>
          <p:nvPr/>
        </p:nvSpPr>
        <p:spPr>
          <a:xfrm>
            <a:off x="395536" y="1466291"/>
            <a:ext cx="84969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3600" b="1" dirty="0" smtClean="0">
                <a:latin typeface="Calibri" panose="020F0502020204030204" pitchFamily="34" charset="0"/>
                <a:cs typeface="Arial" pitchFamily="34" charset="0"/>
              </a:rPr>
              <a:t>Demandas Administrativas para 2016</a:t>
            </a:r>
          </a:p>
          <a:p>
            <a:pPr algn="ctr">
              <a:buFont typeface="Wingdings" pitchFamily="2" charset="2"/>
              <a:buChar char="Ø"/>
            </a:pPr>
            <a:r>
              <a:rPr lang="pt-BR" sz="2800" dirty="0" smtClean="0">
                <a:latin typeface="Calibri" panose="020F0502020204030204" pitchFamily="34" charset="0"/>
                <a:cs typeface="Arial" pitchFamily="34" charset="0"/>
              </a:rPr>
              <a:t>Normatização do Controle Interno</a:t>
            </a:r>
          </a:p>
          <a:p>
            <a:pPr algn="ctr">
              <a:buFont typeface="Wingdings" pitchFamily="2" charset="2"/>
              <a:buChar char="Ø"/>
            </a:pPr>
            <a:r>
              <a:rPr lang="pt-BR" sz="2800" dirty="0" smtClean="0">
                <a:latin typeface="Calibri" panose="020F0502020204030204" pitchFamily="34" charset="0"/>
                <a:cs typeface="Arial" pitchFamily="34" charset="0"/>
              </a:rPr>
              <a:t>Aprimoramento constante dos sistemas de informações e investimentos em tecnologia</a:t>
            </a:r>
          </a:p>
          <a:p>
            <a:pPr algn="ctr">
              <a:buFont typeface="Wingdings" pitchFamily="2" charset="2"/>
              <a:buChar char="Ø"/>
            </a:pPr>
            <a:r>
              <a:rPr lang="pt-BR" sz="2800" dirty="0" smtClean="0">
                <a:latin typeface="Calibri" panose="020F0502020204030204" pitchFamily="34" charset="0"/>
                <a:cs typeface="Arial" pitchFamily="34" charset="0"/>
              </a:rPr>
              <a:t>Treinamento continuado dos servidores</a:t>
            </a:r>
          </a:p>
          <a:p>
            <a:pPr algn="ctr">
              <a:buFont typeface="Wingdings" pitchFamily="2" charset="2"/>
              <a:buChar char="Ø"/>
            </a:pPr>
            <a:r>
              <a:rPr lang="pt-BR" sz="2800" dirty="0" smtClean="0">
                <a:latin typeface="Calibri" panose="020F0502020204030204" pitchFamily="34" charset="0"/>
                <a:cs typeface="Arial" pitchFamily="34" charset="0"/>
              </a:rPr>
              <a:t>Conclusão do Concurso Público para o cargo de “</a:t>
            </a:r>
            <a:r>
              <a:rPr lang="pt-BR" sz="2800" b="1" dirty="0" smtClean="0">
                <a:latin typeface="Calibri" panose="020F0502020204030204" pitchFamily="34" charset="0"/>
                <a:cs typeface="Arial" pitchFamily="34" charset="0"/>
              </a:rPr>
              <a:t>Procurador Jurídico</a:t>
            </a:r>
            <a:r>
              <a:rPr lang="pt-BR" sz="2800" dirty="0" smtClean="0">
                <a:latin typeface="Calibri" panose="020F0502020204030204" pitchFamily="34" charset="0"/>
                <a:cs typeface="Arial" pitchFamily="34" charset="0"/>
              </a:rPr>
              <a:t>”.</a:t>
            </a:r>
          </a:p>
          <a:p>
            <a:pPr algn="ctr">
              <a:buFont typeface="Wingdings" pitchFamily="2" charset="2"/>
              <a:buChar char="Ø"/>
            </a:pPr>
            <a:r>
              <a:rPr lang="pt-BR" sz="2800" dirty="0" smtClean="0">
                <a:latin typeface="Calibri" panose="020F0502020204030204" pitchFamily="34" charset="0"/>
                <a:cs typeface="Arial" pitchFamily="34" charset="0"/>
              </a:rPr>
              <a:t>Instalações do prédio do Legislativo</a:t>
            </a:r>
          </a:p>
          <a:p>
            <a:pPr algn="ctr">
              <a:buFont typeface="Wingdings" pitchFamily="2" charset="2"/>
              <a:buChar char="Ø"/>
            </a:pPr>
            <a:r>
              <a:rPr lang="pt-BR" sz="2800" dirty="0" smtClean="0">
                <a:latin typeface="Calibri" panose="020F0502020204030204" pitchFamily="34" charset="0"/>
                <a:cs typeface="Arial" pitchFamily="34" charset="0"/>
              </a:rPr>
              <a:t>Projeto: Cidadania Consciente (continuidade)</a:t>
            </a:r>
          </a:p>
          <a:p>
            <a:pPr algn="ctr"/>
            <a:endParaRPr lang="pt-BR" sz="2800" dirty="0"/>
          </a:p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323528" y="1700808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dirty="0"/>
          </a:p>
          <a:p>
            <a:pPr algn="ctr"/>
            <a:endParaRPr lang="pt-BR" dirty="0"/>
          </a:p>
        </p:txBody>
      </p:sp>
      <p:pic>
        <p:nvPicPr>
          <p:cNvPr id="1026" name="Picture 2" descr="http://www.circulodobem.com/wp-content/uploads/2012/11/207587864045698834_cym06EU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586905" cy="635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078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907704" y="404664"/>
            <a:ext cx="6552728" cy="1012974"/>
          </a:xfrm>
        </p:spPr>
        <p:txBody>
          <a:bodyPr>
            <a:normAutofit/>
          </a:bodyPr>
          <a:lstStyle/>
          <a:p>
            <a:r>
              <a:rPr lang="pt-BR" dirty="0" smtClean="0"/>
              <a:t>COMPOSIÇÃO GERAL</a:t>
            </a:r>
            <a:endParaRPr lang="pt-BR" dirty="0"/>
          </a:p>
        </p:txBody>
      </p:sp>
      <p:pic>
        <p:nvPicPr>
          <p:cNvPr id="9" name="Espaço Reservado para Conteúdo 8" descr="BRASÃO-ROTEIRO  DE POSSE SUP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79512" y="260648"/>
            <a:ext cx="1440160" cy="1440160"/>
          </a:xfrm>
        </p:spPr>
      </p:pic>
      <p:sp>
        <p:nvSpPr>
          <p:cNvPr id="10" name="CaixaDeTexto 9"/>
          <p:cNvSpPr txBox="1"/>
          <p:nvPr/>
        </p:nvSpPr>
        <p:spPr>
          <a:xfrm>
            <a:off x="323528" y="1628800"/>
            <a:ext cx="84969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Calibri" pitchFamily="34" charset="0"/>
              </a:rPr>
              <a:t>ANTÔNIO SERGIO DE CARVALHO (PDT)</a:t>
            </a:r>
          </a:p>
          <a:p>
            <a:pPr algn="ctr"/>
            <a:endParaRPr lang="pt-BR" sz="1400" dirty="0" smtClean="0">
              <a:latin typeface="Calibri" pitchFamily="34" charset="0"/>
            </a:endParaRPr>
          </a:p>
          <a:p>
            <a:pPr algn="ctr"/>
            <a:r>
              <a:rPr lang="pt-BR" sz="1400" dirty="0" smtClean="0">
                <a:latin typeface="Calibri" pitchFamily="34" charset="0"/>
              </a:rPr>
              <a:t>AUGUSTO FERREIRA POLI (PSDB)</a:t>
            </a:r>
          </a:p>
          <a:p>
            <a:pPr algn="ctr"/>
            <a:endParaRPr lang="pt-BR" sz="1400" dirty="0" smtClean="0">
              <a:latin typeface="Calibri" pitchFamily="34" charset="0"/>
            </a:endParaRPr>
          </a:p>
          <a:p>
            <a:pPr algn="ctr"/>
            <a:r>
              <a:rPr lang="pt-BR" sz="1400" dirty="0" smtClean="0">
                <a:latin typeface="Calibri" pitchFamily="34" charset="0"/>
              </a:rPr>
              <a:t>BENEDITO JOSÉ RIBEIRO NETO (PTB)</a:t>
            </a:r>
          </a:p>
          <a:p>
            <a:pPr algn="ctr"/>
            <a:endParaRPr lang="pt-BR" sz="1400" dirty="0" smtClean="0">
              <a:latin typeface="Calibri" pitchFamily="34" charset="0"/>
            </a:endParaRPr>
          </a:p>
          <a:p>
            <a:pPr algn="ctr"/>
            <a:r>
              <a:rPr lang="pt-BR" sz="1400" dirty="0" smtClean="0">
                <a:latin typeface="Calibri" pitchFamily="34" charset="0"/>
              </a:rPr>
              <a:t>ÍVANO JOSE ZUCCOLOTTO FILHO (PPS)</a:t>
            </a:r>
          </a:p>
          <a:p>
            <a:pPr algn="ctr"/>
            <a:endParaRPr lang="pt-BR" sz="1400" dirty="0" smtClean="0">
              <a:latin typeface="Calibri" pitchFamily="34" charset="0"/>
            </a:endParaRPr>
          </a:p>
          <a:p>
            <a:pPr algn="ctr"/>
            <a:r>
              <a:rPr lang="pt-BR" sz="1400" dirty="0" smtClean="0">
                <a:latin typeface="Calibri" pitchFamily="34" charset="0"/>
              </a:rPr>
              <a:t>JOSÉ CARLOS DA SILVA (PSD)</a:t>
            </a:r>
          </a:p>
          <a:p>
            <a:pPr algn="ctr"/>
            <a:endParaRPr lang="pt-BR" sz="1400" dirty="0" smtClean="0">
              <a:latin typeface="Calibri" pitchFamily="34" charset="0"/>
            </a:endParaRPr>
          </a:p>
          <a:p>
            <a:pPr algn="ctr"/>
            <a:r>
              <a:rPr lang="pt-BR" sz="1400" dirty="0" smtClean="0">
                <a:latin typeface="Calibri" pitchFamily="34" charset="0"/>
              </a:rPr>
              <a:t>JOSÉ CARMO ESPER (PSOL)</a:t>
            </a:r>
          </a:p>
          <a:p>
            <a:pPr algn="ctr"/>
            <a:endParaRPr lang="pt-BR" sz="1400" dirty="0" smtClean="0">
              <a:latin typeface="Calibri" pitchFamily="34" charset="0"/>
            </a:endParaRPr>
          </a:p>
          <a:p>
            <a:pPr algn="ctr"/>
            <a:r>
              <a:rPr lang="pt-BR" sz="1400" dirty="0" smtClean="0">
                <a:latin typeface="Calibri" pitchFamily="34" charset="0"/>
              </a:rPr>
              <a:t>JOSÉ FRAGA PEREIRA DA SILVA (PMDB)</a:t>
            </a:r>
          </a:p>
          <a:p>
            <a:pPr algn="ctr"/>
            <a:endParaRPr lang="pt-BR" sz="1400" dirty="0" smtClean="0">
              <a:latin typeface="Calibri" pitchFamily="34" charset="0"/>
            </a:endParaRPr>
          </a:p>
          <a:p>
            <a:pPr algn="ctr"/>
            <a:r>
              <a:rPr lang="pt-BR" sz="1400" dirty="0" smtClean="0">
                <a:latin typeface="Calibri" pitchFamily="34" charset="0"/>
              </a:rPr>
              <a:t>LUIZ CARLOS DA SILVA (PSDB)</a:t>
            </a:r>
          </a:p>
          <a:p>
            <a:pPr algn="ctr"/>
            <a:endParaRPr lang="pt-BR" sz="1400" dirty="0" smtClean="0">
              <a:latin typeface="Calibri" pitchFamily="34" charset="0"/>
            </a:endParaRPr>
          </a:p>
          <a:p>
            <a:pPr algn="ctr"/>
            <a:r>
              <a:rPr lang="pt-BR" sz="1400" dirty="0" smtClean="0">
                <a:latin typeface="Calibri" pitchFamily="34" charset="0"/>
              </a:rPr>
              <a:t>MARCO AURELIO ANHEZINI (PDT)</a:t>
            </a:r>
          </a:p>
          <a:p>
            <a:pPr algn="ctr"/>
            <a:endParaRPr lang="pt-BR" sz="1400" dirty="0" smtClean="0">
              <a:latin typeface="Calibri" pitchFamily="34" charset="0"/>
            </a:endParaRPr>
          </a:p>
          <a:p>
            <a:pPr algn="ctr"/>
            <a:r>
              <a:rPr lang="pt-BR" sz="1400" dirty="0" smtClean="0">
                <a:latin typeface="Calibri" pitchFamily="34" charset="0"/>
              </a:rPr>
              <a:t>RENATO THEODORO (PPS)</a:t>
            </a:r>
          </a:p>
          <a:p>
            <a:pPr algn="ctr"/>
            <a:endParaRPr lang="pt-BR" sz="1400" dirty="0" smtClean="0">
              <a:latin typeface="Calibri" pitchFamily="34" charset="0"/>
            </a:endParaRPr>
          </a:p>
          <a:p>
            <a:pPr algn="ctr"/>
            <a:r>
              <a:rPr lang="pt-BR" sz="1400" dirty="0" smtClean="0">
                <a:latin typeface="Calibri" pitchFamily="34" charset="0"/>
              </a:rPr>
              <a:t>SEBASTIÃO ALVES PAULINO (PTB)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323528" y="1700808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dirty="0"/>
          </a:p>
          <a:p>
            <a:pPr algn="ctr"/>
            <a:endParaRPr lang="pt-BR" dirty="0"/>
          </a:p>
        </p:txBody>
      </p:sp>
      <p:pic>
        <p:nvPicPr>
          <p:cNvPr id="3074" name="Picture 2" descr="http://2.bp.blogspot.com/-8v32RTgaV28/VCvm_UFUqYI/AAAAAAAAKcs/PAF6yrUXj5o/s640/francisco-ass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214422"/>
            <a:ext cx="6096000" cy="3429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078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907704" y="404664"/>
            <a:ext cx="6552728" cy="1012974"/>
          </a:xfrm>
        </p:spPr>
        <p:txBody>
          <a:bodyPr/>
          <a:lstStyle/>
          <a:p>
            <a:r>
              <a:rPr lang="pt-BR" dirty="0" smtClean="0"/>
              <a:t>Informações </a:t>
            </a:r>
            <a:endParaRPr lang="pt-BR" dirty="0"/>
          </a:p>
        </p:txBody>
      </p:sp>
      <p:pic>
        <p:nvPicPr>
          <p:cNvPr id="9" name="Espaço Reservado para Conteúdo 8" descr="BRASÃO-ROTEIRO  DE POSSE SUP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79512" y="260648"/>
            <a:ext cx="1440160" cy="1440160"/>
          </a:xfrm>
        </p:spPr>
      </p:pic>
      <p:sp>
        <p:nvSpPr>
          <p:cNvPr id="10" name="CaixaDeTexto 9"/>
          <p:cNvSpPr txBox="1"/>
          <p:nvPr/>
        </p:nvSpPr>
        <p:spPr>
          <a:xfrm>
            <a:off x="323528" y="1484784"/>
            <a:ext cx="8496944" cy="483209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Câmara Municipal de Altinópolis-SP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Website: </a:t>
            </a:r>
            <a:r>
              <a:rPr lang="en-US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4"/>
              </a:rPr>
              <a:t>www.camaradealtinopolis.sp.gov.br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Contato: 16 – 3665  7500 </a:t>
            </a: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  <a:hlinkClick r:id="rId5"/>
              </a:rPr>
              <a:t>camaradealtinopolis@yahoo.com.br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Expediente: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De segunda à sexta-feira – Das 09h00 às 17h00.</a:t>
            </a: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Data/horário das Sessões Ordinárias: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As sessões ordinárias são realizadas às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primeiras e terceiras terças-feiras de cada mês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, com inicio às 18:30 (dezoito e trinta) horas (Regimento Interno e Lei Orgânica do Município)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4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907704" y="404664"/>
            <a:ext cx="6552728" cy="1012974"/>
          </a:xfrm>
        </p:spPr>
        <p:txBody>
          <a:bodyPr/>
          <a:lstStyle/>
          <a:p>
            <a:r>
              <a:rPr lang="pt-BR" dirty="0" smtClean="0"/>
              <a:t>EQUIPE ADMINISTRATIVA</a:t>
            </a:r>
            <a:endParaRPr lang="pt-BR" dirty="0"/>
          </a:p>
        </p:txBody>
      </p:sp>
      <p:pic>
        <p:nvPicPr>
          <p:cNvPr id="9" name="Espaço Reservado para Conteúdo 8" descr="BRASÃO-ROTEIRO  DE POSSE SUP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79512" y="260648"/>
            <a:ext cx="1440160" cy="1440160"/>
          </a:xfrm>
        </p:spPr>
      </p:pic>
      <p:sp>
        <p:nvSpPr>
          <p:cNvPr id="10" name="CaixaDeTexto 9"/>
          <p:cNvSpPr txBox="1"/>
          <p:nvPr/>
        </p:nvSpPr>
        <p:spPr>
          <a:xfrm>
            <a:off x="323528" y="1484784"/>
            <a:ext cx="8496944" cy="504056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endParaRPr lang="pt-BR" sz="1600" dirty="0" smtClean="0">
              <a:latin typeface="Calibri" panose="020F0502020204030204" pitchFamily="34" charset="0"/>
              <a:cs typeface="Arial" pitchFamily="34" charset="0"/>
            </a:endParaRPr>
          </a:p>
          <a:p>
            <a:pPr algn="ctr"/>
            <a:endParaRPr lang="pt-BR" sz="1600" b="1" dirty="0" smtClean="0">
              <a:latin typeface="Calibri" panose="020F0502020204030204" pitchFamily="34" charset="0"/>
              <a:cs typeface="Arial" pitchFamily="34" charset="0"/>
            </a:endParaRPr>
          </a:p>
          <a:p>
            <a:pPr algn="ctr"/>
            <a:r>
              <a:rPr lang="pt-BR" sz="1600" b="1" dirty="0" smtClean="0">
                <a:latin typeface="Calibri" panose="020F0502020204030204" pitchFamily="34" charset="0"/>
                <a:cs typeface="Arial" pitchFamily="34" charset="0"/>
              </a:rPr>
              <a:t>OBRIGADO!</a:t>
            </a:r>
          </a:p>
          <a:p>
            <a:pPr algn="ctr"/>
            <a:endParaRPr lang="pt-BR" sz="1600" b="1" dirty="0">
              <a:latin typeface="Calibri" panose="020F0502020204030204" pitchFamily="34" charset="0"/>
              <a:cs typeface="Arial" pitchFamily="34" charset="0"/>
            </a:endParaRPr>
          </a:p>
          <a:p>
            <a:pPr algn="ctr"/>
            <a:endParaRPr lang="pt-BR" sz="1600" dirty="0" smtClean="0">
              <a:latin typeface="Calibri" panose="020F0502020204030204" pitchFamily="34" charset="0"/>
              <a:cs typeface="Arial" pitchFamily="34" charset="0"/>
            </a:endParaRPr>
          </a:p>
          <a:p>
            <a:pPr algn="ctr"/>
            <a:endParaRPr lang="pt-BR" sz="1600" dirty="0">
              <a:latin typeface="Calibri" panose="020F0502020204030204" pitchFamily="34" charset="0"/>
              <a:cs typeface="Arial" pitchFamily="34" charset="0"/>
            </a:endParaRPr>
          </a:p>
          <a:p>
            <a:pPr algn="ctr"/>
            <a:r>
              <a:rPr lang="pt-BR" sz="1600" dirty="0" smtClean="0">
                <a:latin typeface="Calibri" panose="020F0502020204030204" pitchFamily="34" charset="0"/>
                <a:cs typeface="Arial" pitchFamily="34" charset="0"/>
              </a:rPr>
              <a:t>ROBERTO </a:t>
            </a:r>
            <a:r>
              <a:rPr lang="pt-BR" sz="1600" dirty="0">
                <a:latin typeface="Calibri" panose="020F0502020204030204" pitchFamily="34" charset="0"/>
                <a:cs typeface="Arial" pitchFamily="34" charset="0"/>
              </a:rPr>
              <a:t>CÉSAR ALVES LEITE</a:t>
            </a:r>
          </a:p>
          <a:p>
            <a:pPr algn="ctr"/>
            <a:r>
              <a:rPr lang="pt-BR" sz="1600" dirty="0">
                <a:latin typeface="Calibri" panose="020F0502020204030204" pitchFamily="34" charset="0"/>
                <a:cs typeface="Arial" pitchFamily="34" charset="0"/>
              </a:rPr>
              <a:t>Diretor Geral </a:t>
            </a:r>
            <a:r>
              <a:rPr lang="pt-BR" sz="1600" dirty="0" smtClean="0">
                <a:latin typeface="Calibri" panose="020F0502020204030204" pitchFamily="34" charset="0"/>
                <a:cs typeface="Arial" pitchFamily="34" charset="0"/>
              </a:rPr>
              <a:t>Administrativo</a:t>
            </a:r>
          </a:p>
          <a:p>
            <a:pPr algn="ctr"/>
            <a:endParaRPr lang="pt-BR" sz="1600" dirty="0">
              <a:latin typeface="Calibri" panose="020F0502020204030204" pitchFamily="34" charset="0"/>
              <a:cs typeface="Arial" pitchFamily="34" charset="0"/>
            </a:endParaRPr>
          </a:p>
          <a:p>
            <a:pPr algn="ctr"/>
            <a:r>
              <a:rPr lang="pt-BR" sz="1600" dirty="0">
                <a:latin typeface="Calibri" panose="020F0502020204030204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pt-BR" sz="1600" dirty="0">
                <a:latin typeface="Calibri" panose="020F0502020204030204" pitchFamily="34" charset="0"/>
                <a:cs typeface="Arial" pitchFamily="34" charset="0"/>
              </a:rPr>
              <a:t>DRA. GRAZIELA NAGAO VOLTOLINI DE CASTRO</a:t>
            </a:r>
          </a:p>
          <a:p>
            <a:pPr algn="ctr"/>
            <a:r>
              <a:rPr lang="pt-BR" sz="1600" dirty="0">
                <a:latin typeface="Calibri" panose="020F0502020204030204" pitchFamily="34" charset="0"/>
                <a:cs typeface="Arial" pitchFamily="34" charset="0"/>
              </a:rPr>
              <a:t>Assessora Jurídica</a:t>
            </a:r>
          </a:p>
          <a:p>
            <a:pPr algn="ctr"/>
            <a:r>
              <a:rPr lang="pt-BR" sz="1600" dirty="0">
                <a:latin typeface="Calibri" panose="020F0502020204030204" pitchFamily="34" charset="0"/>
                <a:cs typeface="Arial" pitchFamily="34" charset="0"/>
              </a:rPr>
              <a:t> </a:t>
            </a:r>
            <a:endParaRPr lang="pt-BR" sz="1600" dirty="0" smtClean="0">
              <a:latin typeface="Calibri" panose="020F0502020204030204" pitchFamily="34" charset="0"/>
              <a:cs typeface="Arial" pitchFamily="34" charset="0"/>
            </a:endParaRPr>
          </a:p>
          <a:p>
            <a:pPr algn="ctr"/>
            <a:endParaRPr lang="pt-BR" sz="1600" dirty="0">
              <a:latin typeface="Calibri" panose="020F0502020204030204" pitchFamily="34" charset="0"/>
              <a:cs typeface="Arial" pitchFamily="34" charset="0"/>
            </a:endParaRPr>
          </a:p>
          <a:p>
            <a:pPr algn="ctr"/>
            <a:r>
              <a:rPr lang="pt-BR" sz="1600" dirty="0">
                <a:latin typeface="Calibri" panose="020F0502020204030204" pitchFamily="34" charset="0"/>
                <a:cs typeface="Arial" pitchFamily="34" charset="0"/>
              </a:rPr>
              <a:t>ALINE FARIA DE OLIVEIRA</a:t>
            </a:r>
          </a:p>
          <a:p>
            <a:pPr algn="ctr"/>
            <a:r>
              <a:rPr lang="pt-BR" sz="1600" dirty="0" smtClean="0">
                <a:latin typeface="Calibri" panose="020F0502020204030204" pitchFamily="34" charset="0"/>
                <a:cs typeface="Arial" pitchFamily="34" charset="0"/>
              </a:rPr>
              <a:t>Contadora</a:t>
            </a:r>
          </a:p>
          <a:p>
            <a:pPr algn="ctr"/>
            <a:endParaRPr lang="pt-BR" sz="1600" dirty="0">
              <a:latin typeface="Calibri" panose="020F0502020204030204" pitchFamily="34" charset="0"/>
              <a:cs typeface="Arial" pitchFamily="34" charset="0"/>
            </a:endParaRPr>
          </a:p>
          <a:p>
            <a:pPr algn="ctr"/>
            <a:r>
              <a:rPr lang="pt-BR" sz="1600" dirty="0">
                <a:latin typeface="Calibri" panose="020F0502020204030204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pt-BR" sz="1600" dirty="0">
                <a:latin typeface="Calibri" panose="020F0502020204030204" pitchFamily="34" charset="0"/>
                <a:cs typeface="Arial" pitchFamily="34" charset="0"/>
              </a:rPr>
              <a:t>LARISSA KATIERI DA SILVA</a:t>
            </a:r>
          </a:p>
          <a:p>
            <a:pPr algn="ctr"/>
            <a:r>
              <a:rPr lang="pt-BR" sz="1600" dirty="0" smtClean="0">
                <a:latin typeface="Calibri" panose="020F0502020204030204" pitchFamily="34" charset="0"/>
                <a:cs typeface="Arial" pitchFamily="34" charset="0"/>
              </a:rPr>
              <a:t>Tesoureira</a:t>
            </a:r>
          </a:p>
          <a:p>
            <a:pPr algn="ctr"/>
            <a:endParaRPr lang="pt-BR" sz="1600" dirty="0">
              <a:latin typeface="Calibri" panose="020F0502020204030204" pitchFamily="34" charset="0"/>
              <a:cs typeface="Arial" pitchFamily="34" charset="0"/>
            </a:endParaRPr>
          </a:p>
          <a:p>
            <a:pPr algn="ctr"/>
            <a:r>
              <a:rPr lang="pt-BR" sz="1600" dirty="0">
                <a:latin typeface="Calibri" panose="020F0502020204030204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pt-BR" sz="1600" dirty="0">
                <a:latin typeface="Calibri" panose="020F0502020204030204" pitchFamily="34" charset="0"/>
                <a:cs typeface="Arial" pitchFamily="34" charset="0"/>
              </a:rPr>
              <a:t>CAROLINA NATÁLIA ARANTES DE CARVALHO</a:t>
            </a:r>
          </a:p>
          <a:p>
            <a:pPr algn="ctr"/>
            <a:r>
              <a:rPr lang="pt-BR" sz="1600" dirty="0">
                <a:latin typeface="Calibri" panose="020F0502020204030204" pitchFamily="34" charset="0"/>
                <a:cs typeface="Arial" pitchFamily="34" charset="0"/>
              </a:rPr>
              <a:t>Assistente </a:t>
            </a:r>
            <a:r>
              <a:rPr lang="pt-BR" sz="1600" dirty="0" smtClean="0">
                <a:latin typeface="Calibri" panose="020F0502020204030204" pitchFamily="34" charset="0"/>
                <a:cs typeface="Arial" pitchFamily="34" charset="0"/>
              </a:rPr>
              <a:t>Administrativa</a:t>
            </a:r>
          </a:p>
          <a:p>
            <a:pPr algn="ctr"/>
            <a:endParaRPr lang="pt-BR" sz="1600" dirty="0">
              <a:latin typeface="Calibri" panose="020F0502020204030204" pitchFamily="34" charset="0"/>
              <a:cs typeface="Arial" pitchFamily="34" charset="0"/>
            </a:endParaRPr>
          </a:p>
          <a:p>
            <a:pPr algn="ctr"/>
            <a:r>
              <a:rPr lang="pt-BR" sz="1600" dirty="0">
                <a:latin typeface="Calibri" panose="020F0502020204030204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pt-BR" sz="1600" dirty="0">
                <a:latin typeface="Calibri" panose="020F0502020204030204" pitchFamily="34" charset="0"/>
                <a:cs typeface="Arial" pitchFamily="34" charset="0"/>
              </a:rPr>
              <a:t>ELISABETE HELENA DA SILVA</a:t>
            </a:r>
          </a:p>
          <a:p>
            <a:pPr algn="ctr"/>
            <a:r>
              <a:rPr lang="pt-BR" sz="1600" dirty="0">
                <a:latin typeface="Calibri" panose="020F0502020204030204" pitchFamily="34" charset="0"/>
                <a:cs typeface="Arial" pitchFamily="34" charset="0"/>
              </a:rPr>
              <a:t>Servente</a:t>
            </a:r>
          </a:p>
          <a:p>
            <a:pPr algn="ctr"/>
            <a:endParaRPr lang="pt-BR" sz="1600" dirty="0" smtClean="0">
              <a:latin typeface="Calibri" panose="020F0502020204030204" pitchFamily="34" charset="0"/>
              <a:cs typeface="Arial" pitchFamily="34" charset="0"/>
            </a:endParaRPr>
          </a:p>
          <a:p>
            <a:pPr algn="ctr"/>
            <a:r>
              <a:rPr lang="pt-BR" sz="1600" dirty="0">
                <a:latin typeface="Calibri" panose="020F0502020204030204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pt-BR" sz="1600" dirty="0">
                <a:latin typeface="Calibri" panose="020F0502020204030204" pitchFamily="34" charset="0"/>
                <a:cs typeface="Arial" pitchFamily="34" charset="0"/>
              </a:rPr>
              <a:t>LUCIANA MAGALHÃES DIAS DE OLIVEIRA</a:t>
            </a:r>
          </a:p>
          <a:p>
            <a:pPr algn="ctr"/>
            <a:r>
              <a:rPr lang="pt-BR" sz="1600" dirty="0" smtClean="0">
                <a:latin typeface="Calibri" panose="020F0502020204030204" pitchFamily="34" charset="0"/>
                <a:cs typeface="Arial" pitchFamily="34" charset="0"/>
              </a:rPr>
              <a:t>Recepcionista</a:t>
            </a:r>
          </a:p>
          <a:p>
            <a:pPr algn="ctr"/>
            <a:endParaRPr lang="pt-BR" sz="1600" dirty="0">
              <a:latin typeface="Calibri" panose="020F0502020204030204" pitchFamily="34" charset="0"/>
              <a:cs typeface="Arial" pitchFamily="34" charset="0"/>
            </a:endParaRPr>
          </a:p>
          <a:p>
            <a:pPr algn="ctr"/>
            <a:r>
              <a:rPr lang="pt-BR" sz="1600" dirty="0">
                <a:latin typeface="Calibri" panose="020F0502020204030204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pt-BR" sz="1600" dirty="0" smtClean="0">
                <a:latin typeface="Calibri" panose="020F0502020204030204" pitchFamily="34" charset="0"/>
                <a:cs typeface="Arial" pitchFamily="34" charset="0"/>
              </a:rPr>
              <a:t>AMANDA CRISTINA DOS SANTOS BOTELHO</a:t>
            </a:r>
            <a:endParaRPr lang="pt-BR" sz="1600" dirty="0">
              <a:latin typeface="Calibri" panose="020F0502020204030204" pitchFamily="34" charset="0"/>
              <a:cs typeface="Arial" pitchFamily="34" charset="0"/>
            </a:endParaRPr>
          </a:p>
          <a:p>
            <a:pPr algn="ctr"/>
            <a:r>
              <a:rPr lang="pt-BR" sz="1600" dirty="0">
                <a:latin typeface="Calibri" panose="020F0502020204030204" pitchFamily="34" charset="0"/>
                <a:cs typeface="Arial" pitchFamily="34" charset="0"/>
              </a:rPr>
              <a:t>VALÉRIA APARECIDA DA SILVA SANTOS</a:t>
            </a:r>
          </a:p>
          <a:p>
            <a:pPr algn="ctr"/>
            <a:r>
              <a:rPr lang="pt-BR" sz="1600" dirty="0">
                <a:latin typeface="Calibri" panose="020F0502020204030204" pitchFamily="34" charset="0"/>
                <a:cs typeface="Arial" pitchFamily="34" charset="0"/>
              </a:rPr>
              <a:t>Guardas Mirins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907704" y="404664"/>
            <a:ext cx="6552728" cy="1012974"/>
          </a:xfrm>
        </p:spPr>
        <p:txBody>
          <a:bodyPr/>
          <a:lstStyle/>
          <a:p>
            <a:r>
              <a:rPr lang="pt-BR" dirty="0" smtClean="0"/>
              <a:t>Missão e Visão</a:t>
            </a:r>
            <a:endParaRPr lang="pt-BR" dirty="0"/>
          </a:p>
        </p:txBody>
      </p:sp>
      <p:pic>
        <p:nvPicPr>
          <p:cNvPr id="9" name="Espaço Reservado para Conteúdo 8" descr="BRASÃO-ROTEIRO  DE POSSE SUP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79512" y="260648"/>
            <a:ext cx="1440160" cy="1440160"/>
          </a:xfrm>
        </p:spPr>
      </p:pic>
      <p:sp>
        <p:nvSpPr>
          <p:cNvPr id="10" name="CaixaDeTexto 9"/>
          <p:cNvSpPr txBox="1"/>
          <p:nvPr/>
        </p:nvSpPr>
        <p:spPr>
          <a:xfrm>
            <a:off x="323528" y="1268760"/>
            <a:ext cx="84969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 smtClean="0">
                <a:latin typeface="Calibri" pitchFamily="34" charset="0"/>
                <a:cs typeface="Arial" pitchFamily="34" charset="0"/>
              </a:rPr>
              <a:t>MISSÃO</a:t>
            </a:r>
            <a:endParaRPr lang="pt-BR" sz="2000" b="1" dirty="0">
              <a:latin typeface="Calibri" pitchFamily="34" charset="0"/>
              <a:cs typeface="Arial" pitchFamily="34" charset="0"/>
            </a:endParaRPr>
          </a:p>
          <a:p>
            <a:pPr algn="ctr"/>
            <a:endParaRPr lang="pt-BR" sz="2000" dirty="0" smtClean="0">
              <a:latin typeface="Calibri" pitchFamily="34" charset="0"/>
              <a:cs typeface="Arial" pitchFamily="34" charset="0"/>
            </a:endParaRPr>
          </a:p>
          <a:p>
            <a:pPr algn="ctr"/>
            <a:r>
              <a:rPr lang="pt-BR" sz="2000" dirty="0" smtClean="0">
                <a:latin typeface="Calibri" pitchFamily="34" charset="0"/>
                <a:cs typeface="Arial" pitchFamily="34" charset="0"/>
              </a:rPr>
              <a:t>Oferecer atendimento de </a:t>
            </a:r>
            <a:r>
              <a:rPr lang="pt-BR" sz="2000" b="1" i="1" dirty="0" smtClean="0">
                <a:latin typeface="Calibri" pitchFamily="34" charset="0"/>
                <a:cs typeface="Arial" pitchFamily="34" charset="0"/>
              </a:rPr>
              <a:t>qualidade</a:t>
            </a:r>
            <a:r>
              <a:rPr lang="pt-BR" sz="2000" dirty="0" smtClean="0">
                <a:latin typeface="Calibri" pitchFamily="34" charset="0"/>
                <a:cs typeface="Arial" pitchFamily="34" charset="0"/>
              </a:rPr>
              <a:t> a toda a população, baseando nos princípios:</a:t>
            </a:r>
          </a:p>
          <a:p>
            <a:pPr algn="ctr">
              <a:buFont typeface="Wingdings" pitchFamily="2" charset="2"/>
              <a:buChar char="ü"/>
            </a:pPr>
            <a:r>
              <a:rPr lang="pt-BR" sz="2000" dirty="0" smtClean="0">
                <a:latin typeface="Calibri" pitchFamily="34" charset="0"/>
                <a:cs typeface="Arial" pitchFamily="34" charset="0"/>
              </a:rPr>
              <a:t>Transparência dos atos públicos;</a:t>
            </a:r>
          </a:p>
          <a:p>
            <a:pPr algn="ctr">
              <a:buFont typeface="Wingdings" pitchFamily="2" charset="2"/>
              <a:buChar char="ü"/>
            </a:pPr>
            <a:r>
              <a:rPr lang="pt-BR" sz="2000" dirty="0" smtClean="0">
                <a:latin typeface="Calibri" pitchFamily="34" charset="0"/>
                <a:cs typeface="Arial" pitchFamily="34" charset="0"/>
              </a:rPr>
              <a:t>Qualificação profissional continuada; e</a:t>
            </a:r>
          </a:p>
          <a:p>
            <a:pPr algn="ctr">
              <a:buFont typeface="Wingdings" pitchFamily="2" charset="2"/>
              <a:buChar char="ü"/>
            </a:pPr>
            <a:r>
              <a:rPr lang="pt-BR" sz="2000" dirty="0" smtClean="0">
                <a:latin typeface="Calibri" pitchFamily="34" charset="0"/>
                <a:cs typeface="Arial" pitchFamily="34" charset="0"/>
              </a:rPr>
              <a:t>Especialização. </a:t>
            </a:r>
          </a:p>
          <a:p>
            <a:pPr algn="ctr">
              <a:buFont typeface="Wingdings" pitchFamily="2" charset="2"/>
              <a:buChar char="ü"/>
            </a:pPr>
            <a:r>
              <a:rPr lang="pt-BR" sz="2000" dirty="0" smtClean="0">
                <a:latin typeface="Calibri" pitchFamily="34" charset="0"/>
                <a:cs typeface="Arial" pitchFamily="34" charset="0"/>
              </a:rPr>
              <a:t>Promover a cidadania consciente</a:t>
            </a:r>
          </a:p>
          <a:p>
            <a:pPr algn="ctr"/>
            <a:endParaRPr lang="pt-BR" sz="2000" dirty="0">
              <a:latin typeface="Calibri" pitchFamily="34" charset="0"/>
              <a:cs typeface="Arial" pitchFamily="34" charset="0"/>
            </a:endParaRPr>
          </a:p>
          <a:p>
            <a:pPr algn="ctr"/>
            <a:endParaRPr lang="pt-BR" sz="2000" b="1" dirty="0" smtClean="0">
              <a:latin typeface="Calibri" pitchFamily="34" charset="0"/>
              <a:cs typeface="Arial" pitchFamily="34" charset="0"/>
            </a:endParaRPr>
          </a:p>
          <a:p>
            <a:pPr algn="ctr"/>
            <a:r>
              <a:rPr lang="pt-BR" sz="2000" b="1" dirty="0" smtClean="0">
                <a:latin typeface="Calibri" pitchFamily="34" charset="0"/>
                <a:cs typeface="Arial" pitchFamily="34" charset="0"/>
              </a:rPr>
              <a:t>VISÃO</a:t>
            </a:r>
          </a:p>
          <a:p>
            <a:pPr algn="ctr"/>
            <a:endParaRPr lang="pt-BR" sz="2000" b="1" dirty="0" smtClean="0">
              <a:latin typeface="Calibri" pitchFamily="34" charset="0"/>
              <a:cs typeface="Arial" pitchFamily="34" charset="0"/>
            </a:endParaRPr>
          </a:p>
          <a:p>
            <a:pPr algn="ctr"/>
            <a:r>
              <a:rPr lang="pt-BR" sz="2000" dirty="0" smtClean="0">
                <a:latin typeface="Calibri" pitchFamily="34" charset="0"/>
                <a:cs typeface="Arial" pitchFamily="34" charset="0"/>
              </a:rPr>
              <a:t>Resgatar a credibilidade do Legislativo e inovar a Administração Pública Municipal</a:t>
            </a:r>
            <a:r>
              <a:rPr lang="pt-BR" dirty="0" smtClean="0">
                <a:latin typeface="Calibri" pitchFamily="34" charset="0"/>
                <a:cs typeface="Arial" pitchFamily="34" charset="0"/>
              </a:rPr>
              <a:t>. </a:t>
            </a:r>
          </a:p>
          <a:p>
            <a:pPr algn="ctr"/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907704" y="404664"/>
            <a:ext cx="6552728" cy="1012974"/>
          </a:xfrm>
        </p:spPr>
        <p:txBody>
          <a:bodyPr/>
          <a:lstStyle/>
          <a:p>
            <a:r>
              <a:rPr lang="pt-BR" dirty="0" smtClean="0"/>
              <a:t>PROJETOS DE LEI </a:t>
            </a:r>
            <a:endParaRPr lang="pt-BR" dirty="0"/>
          </a:p>
        </p:txBody>
      </p:sp>
      <p:pic>
        <p:nvPicPr>
          <p:cNvPr id="9" name="Espaço Reservado para Conteúdo 8" descr="BRASÃO-ROTEIRO  DE POSSE SUP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79512" y="260648"/>
            <a:ext cx="963464" cy="963464"/>
          </a:xfrm>
        </p:spPr>
      </p:pic>
      <p:sp>
        <p:nvSpPr>
          <p:cNvPr id="10" name="CaixaDeTexto 9"/>
          <p:cNvSpPr txBox="1"/>
          <p:nvPr/>
        </p:nvSpPr>
        <p:spPr>
          <a:xfrm>
            <a:off x="323528" y="1700808"/>
            <a:ext cx="849694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314105"/>
              </p:ext>
            </p:extLst>
          </p:nvPr>
        </p:nvGraphicFramePr>
        <p:xfrm>
          <a:off x="714348" y="1628800"/>
          <a:ext cx="7674076" cy="4594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519"/>
                <a:gridCol w="1918519"/>
                <a:gridCol w="1918519"/>
                <a:gridCol w="1918519"/>
              </a:tblGrid>
              <a:tr h="534917">
                <a:tc>
                  <a:txBody>
                    <a:bodyPr/>
                    <a:lstStyle/>
                    <a:p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2015*</a:t>
                      </a:r>
                    </a:p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Até</a:t>
                      </a:r>
                      <a:r>
                        <a:rPr lang="pt-BR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baseline="0" dirty="0" err="1" smtClean="0">
                          <a:latin typeface="Arial" pitchFamily="34" charset="0"/>
                          <a:cs typeface="Arial" pitchFamily="34" charset="0"/>
                        </a:rPr>
                        <a:t>nov</a:t>
                      </a:r>
                      <a:r>
                        <a:rPr lang="pt-BR" baseline="0" dirty="0" smtClean="0">
                          <a:latin typeface="Arial" pitchFamily="34" charset="0"/>
                          <a:cs typeface="Arial" pitchFamily="34" charset="0"/>
                        </a:rPr>
                        <a:t>/2015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34917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Arial" pitchFamily="34" charset="0"/>
                          <a:cs typeface="Arial" pitchFamily="34" charset="0"/>
                        </a:rPr>
                        <a:t>EXECUTIVO</a:t>
                      </a:r>
                      <a:endParaRPr lang="pt-B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34917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PL</a:t>
                      </a:r>
                      <a:r>
                        <a:rPr lang="pt-BR" baseline="0" dirty="0" smtClean="0">
                          <a:latin typeface="Arial" pitchFamily="34" charset="0"/>
                          <a:cs typeface="Arial" pitchFamily="34" charset="0"/>
                        </a:rPr>
                        <a:t> Ordinários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pt-BR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34917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PL Complementar 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34917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Arial" pitchFamily="34" charset="0"/>
                          <a:cs typeface="Arial" pitchFamily="34" charset="0"/>
                        </a:rPr>
                        <a:t>LEGISLATIVO</a:t>
                      </a:r>
                      <a:endParaRPr lang="pt-B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34917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PL</a:t>
                      </a:r>
                      <a:r>
                        <a:rPr lang="pt-BR" baseline="0" dirty="0" smtClean="0">
                          <a:latin typeface="Arial" pitchFamily="34" charset="0"/>
                          <a:cs typeface="Arial" pitchFamily="34" charset="0"/>
                        </a:rPr>
                        <a:t> Ordinários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34917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PL Complementar 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34917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P Resolução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691680" y="117157"/>
            <a:ext cx="6552728" cy="503531"/>
          </a:xfrm>
        </p:spPr>
        <p:txBody>
          <a:bodyPr>
            <a:normAutofit/>
          </a:bodyPr>
          <a:lstStyle/>
          <a:p>
            <a:r>
              <a:rPr lang="pt-BR" sz="20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Panorama geral – ação Legislativa – impacto social</a:t>
            </a:r>
            <a:endParaRPr lang="pt-BR" sz="2000" b="1" i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23528" y="643996"/>
            <a:ext cx="8712968" cy="77251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1600" b="1" dirty="0" smtClean="0">
                <a:latin typeface="Calibri" panose="020F0502020204030204" pitchFamily="34" charset="0"/>
                <a:cs typeface="Arial" pitchFamily="34" charset="0"/>
              </a:rPr>
              <a:t>SUBVENÇÃO SOCIAL</a:t>
            </a:r>
          </a:p>
          <a:p>
            <a:pPr>
              <a:buFont typeface="Arial" pitchFamily="34" charset="0"/>
              <a:buChar char="•"/>
            </a:pPr>
            <a:r>
              <a:rPr lang="pt-BR" sz="1600" b="1" dirty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pt-BR" sz="1600" dirty="0" smtClean="0">
                <a:latin typeface="Calibri" panose="020F0502020204030204" pitchFamily="34" charset="0"/>
                <a:cs typeface="Arial" pitchFamily="34" charset="0"/>
              </a:rPr>
              <a:t>Lar São Vicente                R$  18.000,00</a:t>
            </a:r>
          </a:p>
          <a:p>
            <a:pPr>
              <a:buFont typeface="Arial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pt-BR" sz="1600" dirty="0" smtClean="0">
                <a:latin typeface="Calibri" panose="020F0502020204030204" pitchFamily="34" charset="0"/>
                <a:cs typeface="Arial" pitchFamily="34" charset="0"/>
              </a:rPr>
              <a:t>APAE                                  R$  18.000,00</a:t>
            </a:r>
          </a:p>
          <a:p>
            <a:pPr>
              <a:buFont typeface="Arial" pitchFamily="34" charset="0"/>
              <a:buChar char="•"/>
            </a:pPr>
            <a:r>
              <a:rPr lang="pt-BR" sz="1600" dirty="0" smtClean="0">
                <a:latin typeface="Calibri" panose="020F0502020204030204" pitchFamily="34" charset="0"/>
                <a:cs typeface="Arial" pitchFamily="34" charset="0"/>
              </a:rPr>
              <a:t>AEUA (universitários)      R$ 349.663,20</a:t>
            </a:r>
          </a:p>
          <a:p>
            <a:r>
              <a:rPr lang="pt-BR" sz="1600" dirty="0" smtClean="0">
                <a:latin typeface="Calibri" panose="020F0502020204030204" pitchFamily="34" charset="0"/>
              </a:rPr>
              <a:t>                               </a:t>
            </a:r>
            <a:r>
              <a:rPr lang="pt-BR" sz="1600" b="1" dirty="0" smtClean="0">
                <a:latin typeface="Calibri" panose="020F0502020204030204" pitchFamily="34" charset="0"/>
              </a:rPr>
              <a:t>TOTAL   R$ 385.663,20</a:t>
            </a:r>
          </a:p>
          <a:p>
            <a:pPr marL="0" lvl="6"/>
            <a:endParaRPr lang="pt-BR" sz="1600" dirty="0" smtClean="0">
              <a:latin typeface="Calibri" panose="020F0502020204030204" pitchFamily="34" charset="0"/>
              <a:cs typeface="Arial" pitchFamily="34" charset="0"/>
            </a:endParaRPr>
          </a:p>
          <a:p>
            <a:pPr marL="285750" lvl="6" indent="-285750">
              <a:buFont typeface="Wingdings" panose="05000000000000000000" pitchFamily="2" charset="2"/>
              <a:buChar char="ü"/>
            </a:pPr>
            <a:r>
              <a:rPr lang="pt-BR" sz="1600" b="1" dirty="0">
                <a:latin typeface="Calibri" panose="020F0502020204030204" pitchFamily="34" charset="0"/>
                <a:cs typeface="Arial" pitchFamily="34" charset="0"/>
              </a:rPr>
              <a:t>TRANSPORTE</a:t>
            </a:r>
          </a:p>
          <a:p>
            <a:pPr marL="0" lvl="6"/>
            <a:r>
              <a:rPr lang="pt-BR" sz="1600" dirty="0">
                <a:latin typeface="Calibri" panose="020F0502020204030204" pitchFamily="34" charset="0"/>
                <a:cs typeface="Arial" pitchFamily="34" charset="0"/>
              </a:rPr>
              <a:t>Transporte Urbano Gratuito</a:t>
            </a:r>
          </a:p>
          <a:p>
            <a:pPr marL="0" lvl="6"/>
            <a:endParaRPr lang="pt-BR" sz="1600" dirty="0">
              <a:latin typeface="Calibri" panose="020F0502020204030204" pitchFamily="34" charset="0"/>
              <a:cs typeface="Arial" pitchFamily="34" charset="0"/>
            </a:endParaRPr>
          </a:p>
          <a:p>
            <a:pPr marL="0" lvl="6"/>
            <a:endParaRPr lang="pt-BR" sz="1600" dirty="0" smtClean="0">
              <a:latin typeface="Calibri" panose="020F0502020204030204" pitchFamily="34" charset="0"/>
              <a:cs typeface="Arial" pitchFamily="34" charset="0"/>
            </a:endParaRPr>
          </a:p>
          <a:p>
            <a:pPr marL="0" lvl="6">
              <a:buFont typeface="Wingdings" pitchFamily="2" charset="2"/>
              <a:buChar char="ü"/>
            </a:pPr>
            <a:r>
              <a:rPr lang="pt-BR" sz="1600" b="1" dirty="0" smtClean="0">
                <a:latin typeface="Calibri" panose="020F0502020204030204" pitchFamily="34" charset="0"/>
                <a:cs typeface="Arial" pitchFamily="34" charset="0"/>
              </a:rPr>
              <a:t>EDUCAÇÃO </a:t>
            </a:r>
          </a:p>
          <a:p>
            <a:pPr marL="0" lvl="6">
              <a:buFont typeface="Arial" pitchFamily="34" charset="0"/>
              <a:buChar char="•"/>
            </a:pPr>
            <a:r>
              <a:rPr lang="pt-BR" sz="1600" dirty="0" smtClean="0">
                <a:latin typeface="Calibri" panose="020F0502020204030204" pitchFamily="34" charset="0"/>
                <a:cs typeface="Arial" pitchFamily="34" charset="0"/>
              </a:rPr>
              <a:t>Aprovação do PME Plano Municipal de Educação 2015/2024)</a:t>
            </a:r>
          </a:p>
          <a:p>
            <a:pPr marL="0" lvl="6"/>
            <a:endParaRPr lang="pt-BR" sz="1600" dirty="0" smtClean="0">
              <a:latin typeface="Calibri" panose="020F0502020204030204" pitchFamily="34" charset="0"/>
              <a:cs typeface="Arial" pitchFamily="34" charset="0"/>
            </a:endParaRPr>
          </a:p>
          <a:p>
            <a:pPr marL="0" lvl="6">
              <a:buFont typeface="Wingdings" pitchFamily="2" charset="2"/>
              <a:buChar char="ü"/>
            </a:pPr>
            <a:r>
              <a:rPr lang="pt-BR" sz="1600" b="1" dirty="0" smtClean="0">
                <a:latin typeface="Calibri" panose="020F0502020204030204" pitchFamily="34" charset="0"/>
                <a:cs typeface="Arial" pitchFamily="34" charset="0"/>
              </a:rPr>
              <a:t>HABITAÇÃO</a:t>
            </a:r>
          </a:p>
          <a:p>
            <a:pPr marL="285750" lvl="6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Calibri" panose="020F0502020204030204" pitchFamily="34" charset="0"/>
                <a:cs typeface="Arial" pitchFamily="34" charset="0"/>
              </a:rPr>
              <a:t>Regularização das escrituras do Salim Calil</a:t>
            </a:r>
          </a:p>
          <a:p>
            <a:pPr marL="285750" lvl="6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Calibri" panose="020F0502020204030204" pitchFamily="34" charset="0"/>
                <a:cs typeface="Arial" pitchFamily="34" charset="0"/>
              </a:rPr>
              <a:t>Prorrogação de prazo p/ construções lotes hab.</a:t>
            </a:r>
          </a:p>
          <a:p>
            <a:pPr marL="0" lvl="6"/>
            <a:endParaRPr lang="pt-BR" sz="1600" dirty="0" smtClean="0">
              <a:latin typeface="Calibri" panose="020F0502020204030204" pitchFamily="34" charset="0"/>
              <a:cs typeface="Arial" pitchFamily="34" charset="0"/>
            </a:endParaRPr>
          </a:p>
          <a:p>
            <a:pPr marL="285750" lvl="6" indent="-285750">
              <a:buFont typeface="Wingdings" panose="05000000000000000000" pitchFamily="2" charset="2"/>
              <a:buChar char="ü"/>
            </a:pPr>
            <a:r>
              <a:rPr lang="pt-BR" sz="1600" b="1" dirty="0">
                <a:latin typeface="Calibri" panose="020F0502020204030204" pitchFamily="34" charset="0"/>
                <a:cs typeface="Arial" pitchFamily="34" charset="0"/>
              </a:rPr>
              <a:t>SAÚDE</a:t>
            </a:r>
          </a:p>
          <a:p>
            <a:pPr marL="285750" lvl="6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cs typeface="Arial" pitchFamily="34" charset="0"/>
              </a:rPr>
              <a:t>Transferência financeira ao Hospital de Misericórdia (R$ 440.458,08)</a:t>
            </a:r>
          </a:p>
          <a:p>
            <a:pPr marL="285750" lvl="6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cs typeface="Arial" pitchFamily="34" charset="0"/>
              </a:rPr>
              <a:t>Bolsa Moradia + Bolsa Alimentação – R$ 1.900 – Mais Médicos</a:t>
            </a:r>
          </a:p>
          <a:p>
            <a:pPr marL="0" lvl="6"/>
            <a:endParaRPr lang="pt-BR" sz="1600" dirty="0">
              <a:latin typeface="Calibri" panose="020F0502020204030204" pitchFamily="34" charset="0"/>
              <a:cs typeface="Arial" pitchFamily="34" charset="0"/>
            </a:endParaRPr>
          </a:p>
          <a:p>
            <a:pPr marL="0" lvl="6"/>
            <a:endParaRPr lang="pt-BR" sz="1600" dirty="0" smtClean="0">
              <a:latin typeface="Calibri" panose="020F0502020204030204" pitchFamily="34" charset="0"/>
              <a:cs typeface="Arial" pitchFamily="34" charset="0"/>
            </a:endParaRPr>
          </a:p>
          <a:p>
            <a:pPr marL="0" lvl="6"/>
            <a:endParaRPr lang="pt-BR" sz="1600" dirty="0">
              <a:latin typeface="Calibri" panose="020F0502020204030204" pitchFamily="34" charset="0"/>
              <a:cs typeface="Arial" pitchFamily="34" charset="0"/>
            </a:endParaRPr>
          </a:p>
          <a:p>
            <a:pPr marL="0" lvl="6"/>
            <a:endParaRPr lang="pt-BR" sz="1600" dirty="0" smtClean="0">
              <a:latin typeface="Calibri" panose="020F0502020204030204" pitchFamily="34" charset="0"/>
              <a:cs typeface="Arial" pitchFamily="34" charset="0"/>
            </a:endParaRPr>
          </a:p>
          <a:p>
            <a:pPr marL="0" lvl="6"/>
            <a:endParaRPr lang="pt-BR" sz="1600" dirty="0">
              <a:latin typeface="Calibri" panose="020F0502020204030204" pitchFamily="34" charset="0"/>
              <a:cs typeface="Arial" pitchFamily="34" charset="0"/>
            </a:endParaRPr>
          </a:p>
          <a:p>
            <a:pPr marL="0" lvl="6"/>
            <a:endParaRPr lang="pt-BR" sz="1600" dirty="0" smtClean="0">
              <a:latin typeface="Calibri" panose="020F0502020204030204" pitchFamily="34" charset="0"/>
              <a:cs typeface="Arial" pitchFamily="34" charset="0"/>
            </a:endParaRPr>
          </a:p>
          <a:p>
            <a:pPr marL="0" lvl="6"/>
            <a:endParaRPr lang="pt-BR" sz="1600" dirty="0">
              <a:latin typeface="Calibri" panose="020F0502020204030204" pitchFamily="34" charset="0"/>
              <a:cs typeface="Arial" pitchFamily="34" charset="0"/>
            </a:endParaRPr>
          </a:p>
          <a:p>
            <a:pPr marL="0" lvl="6"/>
            <a:endParaRPr lang="pt-BR" sz="1600" dirty="0" smtClean="0">
              <a:latin typeface="Calibri" panose="020F0502020204030204" pitchFamily="34" charset="0"/>
              <a:cs typeface="Arial" pitchFamily="34" charset="0"/>
            </a:endParaRPr>
          </a:p>
          <a:p>
            <a:pPr marL="0" lvl="6">
              <a:buFont typeface="Wingdings" pitchFamily="2" charset="2"/>
              <a:buChar char="ü"/>
            </a:pPr>
            <a:r>
              <a:rPr lang="pt-BR" sz="1600" b="1" dirty="0" smtClean="0">
                <a:latin typeface="Calibri" panose="020F0502020204030204" pitchFamily="34" charset="0"/>
                <a:cs typeface="Arial" pitchFamily="34" charset="0"/>
              </a:rPr>
              <a:t>SERVIDORES</a:t>
            </a:r>
          </a:p>
          <a:p>
            <a:pPr marL="0" lvl="6">
              <a:buFont typeface="Arial" pitchFamily="34" charset="0"/>
              <a:buChar char="•"/>
            </a:pPr>
            <a:r>
              <a:rPr lang="pt-BR" sz="1600" dirty="0" smtClean="0">
                <a:latin typeface="Calibri" panose="020F0502020204030204" pitchFamily="34" charset="0"/>
                <a:cs typeface="Arial" pitchFamily="34" charset="0"/>
              </a:rPr>
              <a:t> Reajuste dos vencimentos: 8,34% e piso salarial de R$ 905,00</a:t>
            </a:r>
            <a:endParaRPr lang="pt-BR" sz="1600" dirty="0">
              <a:latin typeface="Calibri" panose="020F0502020204030204" pitchFamily="34" charset="0"/>
              <a:cs typeface="Arial" pitchFamily="34" charset="0"/>
            </a:endParaRPr>
          </a:p>
          <a:p>
            <a:pPr marL="0" lvl="6">
              <a:buFont typeface="Arial" pitchFamily="34" charset="0"/>
              <a:buChar char="•"/>
            </a:pPr>
            <a:r>
              <a:rPr lang="pt-BR" sz="1600" dirty="0" smtClean="0">
                <a:latin typeface="Calibri" panose="020F0502020204030204" pitchFamily="34" charset="0"/>
                <a:cs typeface="Arial" pitchFamily="34" charset="0"/>
              </a:rPr>
              <a:t> Reforma Administrativa dos Servidores da Prefeitura</a:t>
            </a:r>
          </a:p>
          <a:p>
            <a:pPr marL="0" lvl="6">
              <a:buFont typeface="Arial" pitchFamily="34" charset="0"/>
              <a:buChar char="•"/>
            </a:pPr>
            <a:r>
              <a:rPr lang="pt-BR" sz="1600" dirty="0" smtClean="0">
                <a:latin typeface="Calibri" panose="020F0502020204030204" pitchFamily="34" charset="0"/>
                <a:cs typeface="Arial" pitchFamily="34" charset="0"/>
              </a:rPr>
              <a:t> Fixação </a:t>
            </a:r>
            <a:r>
              <a:rPr lang="pt-BR" sz="1600" dirty="0">
                <a:latin typeface="Calibri" panose="020F0502020204030204" pitchFamily="34" charset="0"/>
                <a:cs typeface="Arial" pitchFamily="34" charset="0"/>
              </a:rPr>
              <a:t>R$ 1.014,00 Agente Com. de </a:t>
            </a:r>
            <a:r>
              <a:rPr lang="pt-BR" sz="1600" dirty="0" smtClean="0">
                <a:latin typeface="Calibri" panose="020F0502020204030204" pitchFamily="34" charset="0"/>
                <a:cs typeface="Arial" pitchFamily="34" charset="0"/>
              </a:rPr>
              <a:t>Saúde</a:t>
            </a:r>
          </a:p>
          <a:p>
            <a:pPr marL="285750" lvl="6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cs typeface="Arial" pitchFamily="34" charset="0"/>
              </a:rPr>
              <a:t>R$ 100,00 – vale Servidores/Prefeitura</a:t>
            </a:r>
          </a:p>
          <a:p>
            <a:pPr marL="285750" lvl="6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cs typeface="Arial" pitchFamily="34" charset="0"/>
              </a:rPr>
              <a:t>Gratificação Monitoras de Creche: R$ 150,00</a:t>
            </a:r>
          </a:p>
          <a:p>
            <a:pPr marL="0" lvl="6">
              <a:buFont typeface="Arial" pitchFamily="34" charset="0"/>
              <a:buChar char="•"/>
            </a:pPr>
            <a:r>
              <a:rPr lang="pt-BR" sz="1600" dirty="0" smtClean="0">
                <a:latin typeface="Calibri" panose="020F0502020204030204" pitchFamily="34" charset="0"/>
                <a:cs typeface="Arial" pitchFamily="34" charset="0"/>
              </a:rPr>
              <a:t> Criação do cargo de Procurador da Câmara</a:t>
            </a:r>
          </a:p>
          <a:p>
            <a:pPr marL="0" lvl="6">
              <a:buFont typeface="Arial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pt-BR" sz="1600" dirty="0" smtClean="0">
                <a:latin typeface="Calibri" panose="020F0502020204030204" pitchFamily="34" charset="0"/>
                <a:cs typeface="Arial" pitchFamily="34" charset="0"/>
              </a:rPr>
              <a:t>Estatuto dos Servidores Públicos Municipais</a:t>
            </a:r>
          </a:p>
          <a:p>
            <a:pPr marL="0" lvl="6">
              <a:buFont typeface="Arial" pitchFamily="34" charset="0"/>
              <a:buChar char="•"/>
            </a:pPr>
            <a:endParaRPr lang="pt-BR" sz="1600" dirty="0" smtClean="0">
              <a:latin typeface="Calibri" panose="020F0502020204030204" pitchFamily="34" charset="0"/>
              <a:cs typeface="Arial" pitchFamily="34" charset="0"/>
            </a:endParaRPr>
          </a:p>
          <a:p>
            <a:pPr marL="0" lvl="6"/>
            <a:endParaRPr lang="pt-BR" sz="1600" dirty="0" smtClean="0">
              <a:latin typeface="Calibri" panose="020F0502020204030204" pitchFamily="34" charset="0"/>
              <a:cs typeface="Arial" pitchFamily="34" charset="0"/>
            </a:endParaRPr>
          </a:p>
          <a:p>
            <a:pPr marL="0" lvl="6"/>
            <a:endParaRPr lang="pt-BR" sz="1600" dirty="0" smtClean="0">
              <a:latin typeface="Calibri" panose="020F0502020204030204" pitchFamily="34" charset="0"/>
              <a:cs typeface="Arial" pitchFamily="34" charset="0"/>
            </a:endParaRPr>
          </a:p>
          <a:p>
            <a:pPr marL="285750" lvl="6" indent="-285750">
              <a:buFont typeface="Wingdings" panose="05000000000000000000" pitchFamily="2" charset="2"/>
              <a:buChar char="ü"/>
            </a:pPr>
            <a:r>
              <a:rPr lang="pt-BR" sz="1600" b="1" dirty="0" smtClean="0">
                <a:latin typeface="Calibri" panose="020F0502020204030204" pitchFamily="34" charset="0"/>
                <a:cs typeface="Arial" pitchFamily="34" charset="0"/>
              </a:rPr>
              <a:t>DESENVOLVIMENTO ECONÔMICO</a:t>
            </a:r>
          </a:p>
          <a:p>
            <a:pPr marL="285750" lvl="6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Calibri" panose="020F0502020204030204" pitchFamily="34" charset="0"/>
                <a:cs typeface="Arial" pitchFamily="34" charset="0"/>
              </a:rPr>
              <a:t>Isenção de taxas MEI</a:t>
            </a:r>
          </a:p>
          <a:p>
            <a:pPr marL="285750" lvl="6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Calibri" panose="020F0502020204030204" pitchFamily="34" charset="0"/>
                <a:cs typeface="Arial" pitchFamily="34" charset="0"/>
              </a:rPr>
              <a:t>Parcelamento em até 4x dos débitos/Dívida Ativa</a:t>
            </a:r>
          </a:p>
          <a:p>
            <a:pPr marL="0" lvl="6"/>
            <a:endParaRPr lang="pt-BR" sz="1600" dirty="0" smtClean="0">
              <a:latin typeface="Calibri" panose="020F0502020204030204" pitchFamily="34" charset="0"/>
              <a:cs typeface="Arial" pitchFamily="34" charset="0"/>
            </a:endParaRPr>
          </a:p>
          <a:p>
            <a:pPr marL="0" lvl="6"/>
            <a:r>
              <a:rPr lang="pt-BR" sz="1600" dirty="0" smtClean="0">
                <a:latin typeface="Calibri" panose="020F0502020204030204" pitchFamily="34" charset="0"/>
                <a:cs typeface="Arial" pitchFamily="34" charset="0"/>
              </a:rPr>
              <a:t>  </a:t>
            </a:r>
          </a:p>
          <a:p>
            <a:pPr marL="0" lvl="6"/>
            <a:r>
              <a:rPr lang="pt-BR" sz="1600" dirty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pt-BR" sz="1600" dirty="0" smtClean="0">
                <a:latin typeface="Calibri" panose="020F0502020204030204" pitchFamily="34" charset="0"/>
                <a:cs typeface="Arial" pitchFamily="34" charset="0"/>
              </a:rPr>
              <a:t>       </a:t>
            </a:r>
            <a:r>
              <a:rPr lang="pt-BR" sz="1400" dirty="0" smtClean="0">
                <a:latin typeface="Calibri" panose="020F0502020204030204" pitchFamily="34" charset="0"/>
                <a:cs typeface="Arial" pitchFamily="34" charset="0"/>
              </a:rPr>
              <a:t>OBS: ainda há projetos em tramitação.</a:t>
            </a:r>
          </a:p>
          <a:p>
            <a:pPr marL="0" lvl="6"/>
            <a:endParaRPr lang="pt-BR" sz="1600" dirty="0">
              <a:latin typeface="Calibri" panose="020F0502020204030204" pitchFamily="34" charset="0"/>
              <a:cs typeface="Arial" pitchFamily="34" charset="0"/>
            </a:endParaRPr>
          </a:p>
          <a:p>
            <a:pPr marL="0" lvl="6"/>
            <a:endParaRPr lang="pt-BR" sz="1600" dirty="0" smtClean="0">
              <a:latin typeface="Calibri" panose="020F0502020204030204" pitchFamily="34" charset="0"/>
              <a:cs typeface="Arial" pitchFamily="34" charset="0"/>
            </a:endParaRPr>
          </a:p>
          <a:p>
            <a:pPr marL="0" lvl="6"/>
            <a:endParaRPr lang="pt-BR" sz="1600" dirty="0">
              <a:latin typeface="Calibri" panose="020F0502020204030204" pitchFamily="34" charset="0"/>
              <a:cs typeface="Arial" pitchFamily="34" charset="0"/>
            </a:endParaRPr>
          </a:p>
          <a:p>
            <a:pPr marL="0" lvl="6">
              <a:buFont typeface="Arial" pitchFamily="34" charset="0"/>
              <a:buChar char="•"/>
            </a:pPr>
            <a:endParaRPr lang="pt-BR" sz="1600" dirty="0" smtClean="0">
              <a:latin typeface="Calibri" panose="020F0502020204030204" pitchFamily="34" charset="0"/>
              <a:cs typeface="Arial" pitchFamily="34" charset="0"/>
            </a:endParaRPr>
          </a:p>
          <a:p>
            <a:pPr marL="0" lvl="6"/>
            <a:endParaRPr lang="pt-BR" sz="1600" dirty="0" smtClean="0">
              <a:latin typeface="Calibri" panose="020F0502020204030204" pitchFamily="34" charset="0"/>
              <a:cs typeface="Arial" pitchFamily="34" charset="0"/>
            </a:endParaRPr>
          </a:p>
          <a:p>
            <a:pPr algn="ctr"/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907704" y="404664"/>
            <a:ext cx="6552728" cy="1012974"/>
          </a:xfrm>
        </p:spPr>
        <p:txBody>
          <a:bodyPr/>
          <a:lstStyle/>
          <a:p>
            <a:r>
              <a:rPr lang="pt-BR" dirty="0" smtClean="0"/>
              <a:t>ATIVIDADE LEGISLATIVA</a:t>
            </a:r>
            <a:endParaRPr lang="pt-BR" dirty="0"/>
          </a:p>
        </p:txBody>
      </p:sp>
      <p:pic>
        <p:nvPicPr>
          <p:cNvPr id="9" name="Espaço Reservado para Conteúdo 8" descr="BRASÃO-ROTEIRO  DE POSSE SUP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79512" y="260648"/>
            <a:ext cx="1440160" cy="1440160"/>
          </a:xfrm>
        </p:spPr>
      </p:pic>
      <p:sp>
        <p:nvSpPr>
          <p:cNvPr id="10" name="CaixaDeTexto 9"/>
          <p:cNvSpPr txBox="1"/>
          <p:nvPr/>
        </p:nvSpPr>
        <p:spPr>
          <a:xfrm>
            <a:off x="395536" y="1700808"/>
            <a:ext cx="8424936" cy="193899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lvl="6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0" lvl="6"/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marL="0" lvl="6"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lvl="6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dirty="0" smtClean="0"/>
              <a:t>P</a:t>
            </a:r>
            <a:endParaRPr lang="pt-BR" sz="24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342034"/>
              </p:ext>
            </p:extLst>
          </p:nvPr>
        </p:nvGraphicFramePr>
        <p:xfrm>
          <a:off x="2483768" y="2060848"/>
          <a:ext cx="4666270" cy="263071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23130"/>
                <a:gridCol w="815713"/>
                <a:gridCol w="1327427"/>
              </a:tblGrid>
              <a:tr h="375816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MATÉRIA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2014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2015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5816">
                <a:tc>
                  <a:txBody>
                    <a:bodyPr/>
                    <a:lstStyle/>
                    <a:p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Indicações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23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12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5816">
                <a:tc>
                  <a:txBody>
                    <a:bodyPr/>
                    <a:lstStyle/>
                    <a:p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Requerimentos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09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07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5816">
                <a:tc>
                  <a:txBody>
                    <a:bodyPr/>
                    <a:lstStyle/>
                    <a:p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Moções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18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08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5816">
                <a:tc>
                  <a:txBody>
                    <a:bodyPr/>
                    <a:lstStyle/>
                    <a:p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Sessões Ordinárias 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19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19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5816">
                <a:tc>
                  <a:txBody>
                    <a:bodyPr/>
                    <a:lstStyle/>
                    <a:p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Sessões Extraordinárias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02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03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5816">
                <a:tc>
                  <a:txBody>
                    <a:bodyPr/>
                    <a:lstStyle/>
                    <a:p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Audiências Públicas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08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08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907704" y="404664"/>
            <a:ext cx="6552728" cy="101297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CONTAS CÂMARA(TCE/SP)</a:t>
            </a:r>
            <a:endParaRPr lang="pt-BR" dirty="0"/>
          </a:p>
        </p:txBody>
      </p:sp>
      <p:pic>
        <p:nvPicPr>
          <p:cNvPr id="9" name="Espaço Reservado para Conteúdo 8" descr="BRASÃO-ROTEIRO  DE POSSE SUP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79512" y="260648"/>
            <a:ext cx="1440160" cy="1440160"/>
          </a:xfrm>
        </p:spPr>
      </p:pic>
      <p:sp>
        <p:nvSpPr>
          <p:cNvPr id="10" name="CaixaDeTexto 9"/>
          <p:cNvSpPr txBox="1"/>
          <p:nvPr/>
        </p:nvSpPr>
        <p:spPr>
          <a:xfrm>
            <a:off x="395536" y="1700808"/>
            <a:ext cx="8424936" cy="193899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lvl="6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0" lvl="6"/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marL="0" lvl="6"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lvl="6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dirty="0" smtClean="0"/>
              <a:t>P</a:t>
            </a:r>
            <a:endParaRPr lang="pt-BR" sz="24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3203848" y="1484784"/>
          <a:ext cx="3104729" cy="5010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793"/>
                <a:gridCol w="1843936"/>
              </a:tblGrid>
              <a:tr h="329614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alibri" pitchFamily="34" charset="0"/>
                          <a:cs typeface="Arial" pitchFamily="34" charset="0"/>
                        </a:rPr>
                        <a:t>EXERCÍCIO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alibri" pitchFamily="34" charset="0"/>
                          <a:cs typeface="Arial" pitchFamily="34" charset="0"/>
                        </a:rPr>
                        <a:t>RESULTADO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9614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alibri" pitchFamily="34" charset="0"/>
                          <a:cs typeface="Arial" pitchFamily="34" charset="0"/>
                        </a:rPr>
                        <a:t>2006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Calibri" pitchFamily="34" charset="0"/>
                          <a:cs typeface="Arial" pitchFamily="34" charset="0"/>
                        </a:rPr>
                        <a:t>APROVADAS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60344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alibri" pitchFamily="34" charset="0"/>
                          <a:cs typeface="Arial" pitchFamily="34" charset="0"/>
                        </a:rPr>
                        <a:t>2007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latin typeface="Calibri" pitchFamily="34" charset="0"/>
                          <a:cs typeface="Arial" pitchFamily="34" charset="0"/>
                        </a:rPr>
                        <a:t>APROVADAS</a:t>
                      </a:r>
                    </a:p>
                    <a:p>
                      <a:pPr algn="ctr"/>
                      <a:endParaRPr lang="pt-BR" sz="1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60344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alibri" pitchFamily="34" charset="0"/>
                          <a:cs typeface="Arial" pitchFamily="34" charset="0"/>
                        </a:rPr>
                        <a:t>2008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latin typeface="Calibri" pitchFamily="34" charset="0"/>
                          <a:cs typeface="Arial" pitchFamily="34" charset="0"/>
                        </a:rPr>
                        <a:t>APROVADAS</a:t>
                      </a:r>
                    </a:p>
                    <a:p>
                      <a:pPr algn="ctr"/>
                      <a:endParaRPr lang="pt-BR" sz="1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60344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alibri" pitchFamily="34" charset="0"/>
                          <a:cs typeface="Arial" pitchFamily="34" charset="0"/>
                        </a:rPr>
                        <a:t>2009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latin typeface="Calibri" pitchFamily="34" charset="0"/>
                          <a:cs typeface="Arial" pitchFamily="34" charset="0"/>
                        </a:rPr>
                        <a:t>APROVADAS</a:t>
                      </a:r>
                    </a:p>
                    <a:p>
                      <a:pPr algn="ctr"/>
                      <a:endParaRPr lang="pt-BR" sz="1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60344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alibri" pitchFamily="34" charset="0"/>
                          <a:cs typeface="Arial" pitchFamily="34" charset="0"/>
                        </a:rPr>
                        <a:t>2010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latin typeface="Calibri" pitchFamily="34" charset="0"/>
                          <a:cs typeface="Arial" pitchFamily="34" charset="0"/>
                        </a:rPr>
                        <a:t>APROVADAS</a:t>
                      </a:r>
                    </a:p>
                    <a:p>
                      <a:pPr algn="ctr"/>
                      <a:endParaRPr lang="pt-BR" sz="1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60344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alibri" pitchFamily="34" charset="0"/>
                          <a:cs typeface="Arial" pitchFamily="34" charset="0"/>
                        </a:rPr>
                        <a:t>2011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latin typeface="Calibri" pitchFamily="34" charset="0"/>
                          <a:cs typeface="Arial" pitchFamily="34" charset="0"/>
                        </a:rPr>
                        <a:t>APROVADAS</a:t>
                      </a:r>
                    </a:p>
                    <a:p>
                      <a:pPr algn="ctr"/>
                      <a:endParaRPr lang="pt-BR" sz="1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60344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alibri" pitchFamily="34" charset="0"/>
                          <a:cs typeface="Arial" pitchFamily="34" charset="0"/>
                        </a:rPr>
                        <a:t>2012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latin typeface="Calibri" pitchFamily="34" charset="0"/>
                          <a:cs typeface="Arial" pitchFamily="34" charset="0"/>
                        </a:rPr>
                        <a:t>APROVADAS</a:t>
                      </a:r>
                    </a:p>
                    <a:p>
                      <a:pPr algn="ctr"/>
                      <a:endParaRPr lang="pt-BR" sz="1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9614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alibri" pitchFamily="34" charset="0"/>
                          <a:cs typeface="Arial" pitchFamily="34" charset="0"/>
                        </a:rPr>
                        <a:t>2013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APROVADAS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9614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alibri" pitchFamily="34" charset="0"/>
                          <a:cs typeface="Arial" pitchFamily="34" charset="0"/>
                        </a:rPr>
                        <a:t>2014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alibri" pitchFamily="34" charset="0"/>
                          <a:cs typeface="Arial" pitchFamily="34" charset="0"/>
                        </a:rPr>
                        <a:t>Em processo</a:t>
                      </a:r>
                      <a:r>
                        <a:rPr lang="pt-BR" sz="1400" baseline="0" dirty="0" smtClean="0">
                          <a:latin typeface="Calibri" pitchFamily="34" charset="0"/>
                          <a:cs typeface="Arial" pitchFamily="34" charset="0"/>
                        </a:rPr>
                        <a:t> TCE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9614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2015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Não auditadas</a:t>
                      </a:r>
                      <a:r>
                        <a:rPr lang="pt-BR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 ainda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552728" cy="1012974"/>
          </a:xfrm>
        </p:spPr>
        <p:txBody>
          <a:bodyPr>
            <a:normAutofit/>
          </a:bodyPr>
          <a:lstStyle/>
          <a:p>
            <a:r>
              <a:rPr lang="pt-BR" dirty="0" smtClean="0"/>
              <a:t>CONTRATOS</a:t>
            </a:r>
            <a:endParaRPr lang="pt-BR" dirty="0"/>
          </a:p>
        </p:txBody>
      </p:sp>
      <p:pic>
        <p:nvPicPr>
          <p:cNvPr id="9" name="Espaço Reservado para Conteúdo 8" descr="BRASÃO-ROTEIRO  DE POSSE SUP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79512" y="260648"/>
            <a:ext cx="1440160" cy="864096"/>
          </a:xfrm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808220"/>
              </p:ext>
            </p:extLst>
          </p:nvPr>
        </p:nvGraphicFramePr>
        <p:xfrm>
          <a:off x="683568" y="1700808"/>
          <a:ext cx="8064895" cy="3707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12979"/>
                <a:gridCol w="1612979"/>
                <a:gridCol w="1612979"/>
                <a:gridCol w="1612979"/>
                <a:gridCol w="1612979"/>
              </a:tblGrid>
              <a:tr h="375816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Fornecedor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Objeto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Valor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Vigência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Processo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375816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Hospital de Misericórdia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Locação de imóvel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R$</a:t>
                      </a:r>
                      <a:r>
                        <a:rPr lang="pt-BR" sz="12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25.819,44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01/01</a:t>
                      </a:r>
                      <a:r>
                        <a:rPr lang="pt-BR" sz="12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a 31/12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Dispensa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375816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Dagmar M. de Moura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Publicação oficial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R$ 7.348,00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01/01</a:t>
                      </a:r>
                      <a:r>
                        <a:rPr lang="pt-BR" sz="12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a 31/12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Dispensa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375816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Guarda Mirim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02 Guardas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45% do salário min.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01/01</a:t>
                      </a:r>
                      <a:r>
                        <a:rPr lang="pt-BR" sz="12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a 31/12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Dispensa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375816">
                <a:tc>
                  <a:txBody>
                    <a:bodyPr/>
                    <a:lstStyle/>
                    <a:p>
                      <a:r>
                        <a:rPr lang="pt-BR" sz="1200" b="1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Verocheque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Vale alimentação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-R$1,05</a:t>
                      </a:r>
                      <a:r>
                        <a:rPr lang="pt-BR" sz="12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p/ cartão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01/01</a:t>
                      </a:r>
                      <a:r>
                        <a:rPr lang="pt-BR" sz="12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a 31/12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Convite</a:t>
                      </a:r>
                      <a:r>
                        <a:rPr lang="pt-BR" sz="12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01/11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375816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Contábil Staff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Serviços contábeis (férias</a:t>
                      </a:r>
                      <a:r>
                        <a:rPr lang="pt-BR" sz="12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da Contadora)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R$ 1.390,00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18/02 a 09/03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Dispensa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375816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ABC3 Web Design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Site oficial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R$ 1.600,00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02/03 a 31/12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Dispensa</a:t>
                      </a:r>
                    </a:p>
                    <a:p>
                      <a:endParaRPr lang="pt-BR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375816">
                <a:tc>
                  <a:txBody>
                    <a:bodyPr/>
                    <a:lstStyle/>
                    <a:p>
                      <a:r>
                        <a:rPr lang="pt-BR" sz="1200" b="1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Fiorilli</a:t>
                      </a:r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 Software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Software/Cont.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R$ 14.240,88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18/06 a 18/06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Carta Convite 01/14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375816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Sino Informática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Digitalização das leis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R$ 6.000,00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29/06 a 31/12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Dispensa</a:t>
                      </a:r>
                    </a:p>
                    <a:p>
                      <a:endParaRPr lang="pt-BR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trimônio Líquido">
  <a:themeElements>
    <a:clrScheme name="Patrimônio Líquid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atrimônio Líquid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trimônio Líquid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1951</TotalTime>
  <Words>1346</Words>
  <Application>Microsoft Office PowerPoint</Application>
  <PresentationFormat>Apresentação na tela (4:3)</PresentationFormat>
  <Paragraphs>501</Paragraphs>
  <Slides>32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42" baseType="lpstr">
      <vt:lpstr>Arial Unicode MS</vt:lpstr>
      <vt:lpstr>Arial</vt:lpstr>
      <vt:lpstr>Book Antiqua</vt:lpstr>
      <vt:lpstr>Calibri</vt:lpstr>
      <vt:lpstr>Calibri Light</vt:lpstr>
      <vt:lpstr>Franklin Gothic Book</vt:lpstr>
      <vt:lpstr>Perpetua</vt:lpstr>
      <vt:lpstr>Wingdings</vt:lpstr>
      <vt:lpstr>Wingdings 2</vt:lpstr>
      <vt:lpstr>Patrimônio Líquido</vt:lpstr>
      <vt:lpstr>Câmara Municipal de Altinópolis</vt:lpstr>
      <vt:lpstr>Mesa Diretora 2015</vt:lpstr>
      <vt:lpstr>COMPOSIÇÃO GERAL</vt:lpstr>
      <vt:lpstr>Missão e Visão</vt:lpstr>
      <vt:lpstr>PROJETOS DE LEI </vt:lpstr>
      <vt:lpstr>Panorama geral – ação Legislativa – impacto social</vt:lpstr>
      <vt:lpstr>ATIVIDADE LEGISLATIVA</vt:lpstr>
      <vt:lpstr>CONTAS CÂMARA(TCE/SP)</vt:lpstr>
      <vt:lpstr>CONTRATOS</vt:lpstr>
      <vt:lpstr>Demonstrativo Financeiro</vt:lpstr>
      <vt:lpstr>Demonstrativo Financeiro</vt:lpstr>
      <vt:lpstr>Demonstrativo Financeiro</vt:lpstr>
      <vt:lpstr>PROGRAMA DE TREINAMENTO CONTINUADO E ATUALIZAÇÃO</vt:lpstr>
      <vt:lpstr>Adiantamentos</vt:lpstr>
      <vt:lpstr>PORTAL DA TRANSPARÊNCIA</vt:lpstr>
      <vt:lpstr>PORTAL DA TRANSPARÊNCIA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Audiências Públicas</vt:lpstr>
      <vt:lpstr>Audiências Públicas</vt:lpstr>
      <vt:lpstr>Apresentação do PowerPoint</vt:lpstr>
      <vt:lpstr>Apresentação do PowerPoint</vt:lpstr>
      <vt:lpstr>Apresentação do PowerPoint</vt:lpstr>
      <vt:lpstr>Visita dos alunos da Escola Waldorf João Guimarães Rosa, de Ribeirão Preto (03/09/2015)</vt:lpstr>
      <vt:lpstr>O futuro do Legislativo</vt:lpstr>
      <vt:lpstr>Apresentação do PowerPoint</vt:lpstr>
      <vt:lpstr>Apresentação do PowerPoint</vt:lpstr>
      <vt:lpstr>Informações </vt:lpstr>
      <vt:lpstr>EQUIPE ADMINISTRATIVA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Câmara Municipal de Altinópolis</dc:title>
  <dc:creator>Roberto</dc:creator>
  <cp:lastModifiedBy>User</cp:lastModifiedBy>
  <cp:revision>143</cp:revision>
  <cp:lastPrinted>2015-12-01T19:04:25Z</cp:lastPrinted>
  <dcterms:created xsi:type="dcterms:W3CDTF">2014-11-26T16:16:07Z</dcterms:created>
  <dcterms:modified xsi:type="dcterms:W3CDTF">2015-12-01T19:06:11Z</dcterms:modified>
</cp:coreProperties>
</file>